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 id="2147483720" r:id="rId3"/>
    <p:sldMasterId id="2147483732" r:id="rId4"/>
    <p:sldMasterId id="2147484083" r:id="rId5"/>
    <p:sldMasterId id="2147484095" r:id="rId6"/>
    <p:sldMasterId id="2147484107" r:id="rId7"/>
    <p:sldMasterId id="2147484131" r:id="rId8"/>
    <p:sldMasterId id="2147484143" r:id="rId9"/>
    <p:sldMasterId id="2147484155" r:id="rId10"/>
    <p:sldMasterId id="2147484167" r:id="rId11"/>
    <p:sldMasterId id="2147484179" r:id="rId12"/>
  </p:sldMasterIdLst>
  <p:notesMasterIdLst>
    <p:notesMasterId r:id="rId94"/>
  </p:notesMasterIdLst>
  <p:handoutMasterIdLst>
    <p:handoutMasterId r:id="rId95"/>
  </p:handoutMasterIdLst>
  <p:sldIdLst>
    <p:sldId id="256" r:id="rId13"/>
    <p:sldId id="1106" r:id="rId14"/>
    <p:sldId id="1107" r:id="rId15"/>
    <p:sldId id="1108" r:id="rId16"/>
    <p:sldId id="1129" r:id="rId17"/>
    <p:sldId id="1109" r:id="rId18"/>
    <p:sldId id="1036" r:id="rId19"/>
    <p:sldId id="1132" r:id="rId20"/>
    <p:sldId id="1094" r:id="rId21"/>
    <p:sldId id="1134" r:id="rId22"/>
    <p:sldId id="769" r:id="rId23"/>
    <p:sldId id="1078" r:id="rId24"/>
    <p:sldId id="771" r:id="rId25"/>
    <p:sldId id="1063" r:id="rId26"/>
    <p:sldId id="774" r:id="rId27"/>
    <p:sldId id="1092" r:id="rId28"/>
    <p:sldId id="778" r:id="rId29"/>
    <p:sldId id="768" r:id="rId30"/>
    <p:sldId id="761" r:id="rId31"/>
    <p:sldId id="762" r:id="rId32"/>
    <p:sldId id="763" r:id="rId33"/>
    <p:sldId id="764" r:id="rId34"/>
    <p:sldId id="765" r:id="rId35"/>
    <p:sldId id="1035" r:id="rId36"/>
    <p:sldId id="779" r:id="rId37"/>
    <p:sldId id="1039" r:id="rId38"/>
    <p:sldId id="780" r:id="rId39"/>
    <p:sldId id="1131" r:id="rId40"/>
    <p:sldId id="1128" r:id="rId41"/>
    <p:sldId id="1123" r:id="rId42"/>
    <p:sldId id="1124" r:id="rId43"/>
    <p:sldId id="1125" r:id="rId44"/>
    <p:sldId id="1126" r:id="rId45"/>
    <p:sldId id="1149" r:id="rId46"/>
    <p:sldId id="1127" r:id="rId47"/>
    <p:sldId id="1110" r:id="rId48"/>
    <p:sldId id="1111" r:id="rId49"/>
    <p:sldId id="1112" r:id="rId50"/>
    <p:sldId id="1113" r:id="rId51"/>
    <p:sldId id="1141" r:id="rId52"/>
    <p:sldId id="1114" r:id="rId53"/>
    <p:sldId id="1115" r:id="rId54"/>
    <p:sldId id="1116" r:id="rId55"/>
    <p:sldId id="1117" r:id="rId56"/>
    <p:sldId id="1118" r:id="rId57"/>
    <p:sldId id="1143" r:id="rId58"/>
    <p:sldId id="1144" r:id="rId59"/>
    <p:sldId id="1119" r:id="rId60"/>
    <p:sldId id="1153" r:id="rId61"/>
    <p:sldId id="1142" r:id="rId62"/>
    <p:sldId id="1154" r:id="rId63"/>
    <p:sldId id="1155" r:id="rId64"/>
    <p:sldId id="1156" r:id="rId65"/>
    <p:sldId id="1120" r:id="rId66"/>
    <p:sldId id="1121" r:id="rId67"/>
    <p:sldId id="1122" r:id="rId68"/>
    <p:sldId id="1160" r:id="rId69"/>
    <p:sldId id="1161" r:id="rId70"/>
    <p:sldId id="1093" r:id="rId71"/>
    <p:sldId id="1133" r:id="rId72"/>
    <p:sldId id="1051" r:id="rId73"/>
    <p:sldId id="1162" r:id="rId74"/>
    <p:sldId id="1158" r:id="rId75"/>
    <p:sldId id="1159" r:id="rId76"/>
    <p:sldId id="1050" r:id="rId77"/>
    <p:sldId id="1150" r:id="rId78"/>
    <p:sldId id="1151" r:id="rId79"/>
    <p:sldId id="1152" r:id="rId80"/>
    <p:sldId id="1135" r:id="rId81"/>
    <p:sldId id="1136" r:id="rId82"/>
    <p:sldId id="1137" r:id="rId83"/>
    <p:sldId id="1138" r:id="rId84"/>
    <p:sldId id="1139" r:id="rId85"/>
    <p:sldId id="1140" r:id="rId86"/>
    <p:sldId id="1145" r:id="rId87"/>
    <p:sldId id="1146" r:id="rId88"/>
    <p:sldId id="1147" r:id="rId89"/>
    <p:sldId id="1148" r:id="rId90"/>
    <p:sldId id="1102" r:id="rId91"/>
    <p:sldId id="1095" r:id="rId92"/>
    <p:sldId id="78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clrMru>
    <a:srgbClr val="78D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04" autoAdjust="0"/>
  </p:normalViewPr>
  <p:slideViewPr>
    <p:cSldViewPr snapToGrid="0" snapToObjects="1">
      <p:cViewPr varScale="1">
        <p:scale>
          <a:sx n="20" d="100"/>
          <a:sy n="20" d="100"/>
        </p:scale>
        <p:origin x="-20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6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tableStyles" Target="tableStyles.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94"/>
      <c:rotY val="20"/>
      <c:depthPercent val="100"/>
      <c:rAngAx val="1"/>
    </c:view3D>
    <c:floor>
      <c:thickness val="0"/>
      <c:spPr>
        <a:solidFill>
          <a:schemeClr val="bg1"/>
        </a:solidFill>
        <a:ln w="3175">
          <a:solidFill>
            <a:schemeClr val="tx1"/>
          </a:solidFill>
          <a:prstDash val="solid"/>
        </a:ln>
      </c:spPr>
    </c:floor>
    <c:sideWall>
      <c:thickness val="0"/>
      <c:spPr>
        <a:solidFill>
          <a:schemeClr val="bg1"/>
        </a:solidFill>
        <a:ln w="12700">
          <a:solidFill>
            <a:schemeClr val="tx1"/>
          </a:solidFill>
          <a:prstDash val="solid"/>
        </a:ln>
      </c:spPr>
    </c:sideWall>
    <c:backWall>
      <c:thickness val="0"/>
      <c:spPr>
        <a:solidFill>
          <a:schemeClr val="bg1"/>
        </a:solidFill>
        <a:ln w="12700">
          <a:solidFill>
            <a:schemeClr val="tx1"/>
          </a:solidFill>
          <a:prstDash val="solid"/>
        </a:ln>
      </c:spPr>
    </c:backWall>
    <c:plotArea>
      <c:layout>
        <c:manualLayout>
          <c:layoutTarget val="inner"/>
          <c:xMode val="edge"/>
          <c:yMode val="edge"/>
          <c:x val="0.0772727272727274"/>
          <c:y val="0.0200445434298442"/>
          <c:w val="0.627272727272727"/>
          <c:h val="0.846325167037862"/>
        </c:manualLayout>
      </c:layout>
      <c:bar3DChart>
        <c:barDir val="col"/>
        <c:grouping val="clustered"/>
        <c:varyColors val="0"/>
        <c:ser>
          <c:idx val="0"/>
          <c:order val="0"/>
          <c:tx>
            <c:strRef>
              <c:f>Sheet1!$A$2</c:f>
              <c:strCache>
                <c:ptCount val="1"/>
                <c:pt idx="0">
                  <c:v>Comparison Courses (n=8,565)</c:v>
                </c:pt>
              </c:strCache>
            </c:strRef>
          </c:tx>
          <c:spPr>
            <a:solidFill>
              <a:schemeClr val="accent2">
                <a:lumMod val="75000"/>
              </a:schemeClr>
            </a:solidFill>
            <a:ln w="17666">
              <a:solidFill>
                <a:schemeClr val="bg1">
                  <a:lumMod val="50000"/>
                </a:schemeClr>
              </a:solidFill>
              <a:prstDash val="solid"/>
            </a:ln>
          </c:spPr>
          <c:invertIfNegative val="0"/>
          <c:dLbls>
            <c:dLbl>
              <c:idx val="0"/>
              <c:layout>
                <c:manualLayout>
                  <c:x val="0.00100885837804663"/>
                  <c:y val="0.264733331658636"/>
                </c:manualLayout>
              </c:layout>
              <c:tx>
                <c:rich>
                  <a:bodyPr/>
                  <a:lstStyle/>
                  <a:p>
                    <a:r>
                      <a:rPr lang="en-US" sz="2000" dirty="0" smtClean="0">
                        <a:solidFill>
                          <a:schemeClr val="tx1">
                            <a:lumMod val="85000"/>
                            <a:lumOff val="15000"/>
                          </a:schemeClr>
                        </a:solidFill>
                      </a:rPr>
                      <a:t>C</a:t>
                    </a:r>
                    <a:r>
                      <a:rPr lang="en-US" sz="2000" dirty="0" smtClean="0"/>
                      <a:t>omparison Courses </a:t>
                    </a:r>
                    <a:r>
                      <a:rPr lang="en-US" sz="2000" dirty="0"/>
                      <a:t>49.4%</a:t>
                    </a:r>
                  </a:p>
                </c:rich>
              </c:tx>
              <c:showLegendKey val="0"/>
              <c:showVal val="0"/>
              <c:showCatName val="0"/>
              <c:showSerName val="0"/>
              <c:showPercent val="0"/>
              <c:showBubbleSize val="0"/>
            </c:dLbl>
            <c:spPr>
              <a:noFill/>
              <a:ln w="35332">
                <a:noFill/>
              </a:ln>
            </c:spPr>
            <c:txPr>
              <a:bodyPr/>
              <a:lstStyle/>
              <a:p>
                <a:pPr>
                  <a:defRPr sz="1565" b="1" i="0" u="none" strike="noStrike" baseline="0">
                    <a:solidFill>
                      <a:schemeClr val="tx1">
                        <a:lumMod val="85000"/>
                        <a:lumOff val="15000"/>
                      </a:schemeClr>
                    </a:solidFill>
                    <a:latin typeface="Arial"/>
                    <a:ea typeface="Arial"/>
                    <a:cs typeface="Arial"/>
                  </a:defRPr>
                </a:pPr>
                <a:endParaRPr lang="en-US"/>
              </a:p>
            </c:txPr>
            <c:showLegendKey val="0"/>
            <c:showVal val="1"/>
            <c:showCatName val="0"/>
            <c:showSerName val="1"/>
            <c:showPercent val="0"/>
            <c:showBubbleSize val="0"/>
            <c:showLeaderLines val="0"/>
          </c:dLbls>
          <c:cat>
            <c:strRef>
              <c:f>Sheet1!$B$1:$B$1</c:f>
              <c:strCache>
                <c:ptCount val="1"/>
                <c:pt idx="0">
                  <c:v>2009-10 Academic Year</c:v>
                </c:pt>
              </c:strCache>
            </c:strRef>
          </c:cat>
          <c:val>
            <c:numRef>
              <c:f>Sheet1!$B$2:$B$2</c:f>
              <c:numCache>
                <c:formatCode>General</c:formatCode>
                <c:ptCount val="1"/>
                <c:pt idx="0">
                  <c:v>49.4</c:v>
                </c:pt>
              </c:numCache>
            </c:numRef>
          </c:val>
        </c:ser>
        <c:ser>
          <c:idx val="1"/>
          <c:order val="1"/>
          <c:tx>
            <c:strRef>
              <c:f>Sheet1!$A$3</c:f>
              <c:strCache>
                <c:ptCount val="1"/>
                <c:pt idx="0">
                  <c:v>ePortfolio Courses (n=4,369)</c:v>
                </c:pt>
              </c:strCache>
            </c:strRef>
          </c:tx>
          <c:spPr>
            <a:solidFill>
              <a:schemeClr val="accent6">
                <a:lumMod val="75000"/>
              </a:schemeClr>
            </a:solidFill>
            <a:ln w="17666">
              <a:solidFill>
                <a:schemeClr val="bg1">
                  <a:lumMod val="50000"/>
                </a:schemeClr>
              </a:solidFill>
              <a:prstDash val="solid"/>
            </a:ln>
          </c:spPr>
          <c:invertIfNegative val="0"/>
          <c:dLbls>
            <c:dLbl>
              <c:idx val="0"/>
              <c:layout>
                <c:manualLayout>
                  <c:x val="-0.0015071086512586"/>
                  <c:y val="0.213048211739304"/>
                </c:manualLayout>
              </c:layout>
              <c:tx>
                <c:rich>
                  <a:bodyPr/>
                  <a:lstStyle/>
                  <a:p>
                    <a:r>
                      <a:rPr lang="en-US" sz="2000" dirty="0" smtClean="0">
                        <a:solidFill>
                          <a:schemeClr val="tx1">
                            <a:lumMod val="85000"/>
                            <a:lumOff val="15000"/>
                          </a:schemeClr>
                        </a:solidFill>
                      </a:rPr>
                      <a:t>e</a:t>
                    </a:r>
                    <a:r>
                      <a:rPr lang="en-US" sz="2000" dirty="0" smtClean="0"/>
                      <a:t>Portfolio</a:t>
                    </a:r>
                  </a:p>
                  <a:p>
                    <a:r>
                      <a:rPr lang="en-US" sz="2000" dirty="0" smtClean="0"/>
                      <a:t>Courses </a:t>
                    </a:r>
                    <a:r>
                      <a:rPr lang="en-US" sz="2000" dirty="0"/>
                      <a:t>58.3%</a:t>
                    </a:r>
                  </a:p>
                </c:rich>
              </c:tx>
              <c:showLegendKey val="0"/>
              <c:showVal val="0"/>
              <c:showCatName val="0"/>
              <c:showSerName val="0"/>
              <c:showPercent val="0"/>
              <c:showBubbleSize val="0"/>
            </c:dLbl>
            <c:spPr>
              <a:noFill/>
              <a:ln w="35332">
                <a:noFill/>
              </a:ln>
            </c:spPr>
            <c:txPr>
              <a:bodyPr/>
              <a:lstStyle/>
              <a:p>
                <a:pPr>
                  <a:defRPr sz="1565" b="1" i="0" u="none" strike="noStrike" baseline="0">
                    <a:solidFill>
                      <a:schemeClr val="tx1">
                        <a:lumMod val="85000"/>
                        <a:lumOff val="15000"/>
                      </a:schemeClr>
                    </a:solidFill>
                    <a:latin typeface="Arial"/>
                    <a:ea typeface="Arial"/>
                    <a:cs typeface="Arial"/>
                  </a:defRPr>
                </a:pPr>
                <a:endParaRPr lang="en-US"/>
              </a:p>
            </c:txPr>
            <c:showLegendKey val="0"/>
            <c:showVal val="1"/>
            <c:showCatName val="0"/>
            <c:showSerName val="1"/>
            <c:showPercent val="0"/>
            <c:showBubbleSize val="0"/>
            <c:showLeaderLines val="0"/>
          </c:dLbls>
          <c:cat>
            <c:strRef>
              <c:f>Sheet1!$B$1:$B$1</c:f>
              <c:strCache>
                <c:ptCount val="1"/>
                <c:pt idx="0">
                  <c:v>2009-10 Academic Year</c:v>
                </c:pt>
              </c:strCache>
            </c:strRef>
          </c:cat>
          <c:val>
            <c:numRef>
              <c:f>Sheet1!$B$3:$B$3</c:f>
              <c:numCache>
                <c:formatCode>General</c:formatCode>
                <c:ptCount val="1"/>
                <c:pt idx="0">
                  <c:v>58.3</c:v>
                </c:pt>
              </c:numCache>
            </c:numRef>
          </c:val>
        </c:ser>
        <c:dLbls>
          <c:showLegendKey val="0"/>
          <c:showVal val="0"/>
          <c:showCatName val="0"/>
          <c:showSerName val="0"/>
          <c:showPercent val="0"/>
          <c:showBubbleSize val="0"/>
        </c:dLbls>
        <c:gapWidth val="150"/>
        <c:gapDepth val="0"/>
        <c:shape val="box"/>
        <c:axId val="-2110963000"/>
        <c:axId val="-2110959544"/>
        <c:axId val="0"/>
      </c:bar3DChart>
      <c:catAx>
        <c:axId val="-2110963000"/>
        <c:scaling>
          <c:orientation val="minMax"/>
        </c:scaling>
        <c:delete val="0"/>
        <c:axPos val="b"/>
        <c:numFmt formatCode="General" sourceLinked="1"/>
        <c:majorTickMark val="out"/>
        <c:minorTickMark val="none"/>
        <c:tickLblPos val="low"/>
        <c:spPr>
          <a:ln w="4417">
            <a:solidFill>
              <a:schemeClr val="tx1"/>
            </a:solidFill>
            <a:prstDash val="solid"/>
          </a:ln>
        </c:spPr>
        <c:txPr>
          <a:bodyPr rot="0" vert="horz"/>
          <a:lstStyle/>
          <a:p>
            <a:pPr>
              <a:defRPr sz="2000" b="1" i="0" u="none" strike="noStrike" baseline="0">
                <a:solidFill>
                  <a:schemeClr val="tx1">
                    <a:lumMod val="85000"/>
                    <a:lumOff val="15000"/>
                  </a:schemeClr>
                </a:solidFill>
                <a:latin typeface="Arial"/>
                <a:ea typeface="Arial"/>
                <a:cs typeface="Arial"/>
              </a:defRPr>
            </a:pPr>
            <a:endParaRPr lang="en-US"/>
          </a:p>
        </c:txPr>
        <c:crossAx val="-2110959544"/>
        <c:crosses val="autoZero"/>
        <c:auto val="1"/>
        <c:lblAlgn val="ctr"/>
        <c:lblOffset val="100"/>
        <c:tickLblSkip val="1"/>
        <c:tickMarkSkip val="1"/>
        <c:noMultiLvlLbl val="0"/>
      </c:catAx>
      <c:valAx>
        <c:axId val="-2110959544"/>
        <c:scaling>
          <c:orientation val="minMax"/>
          <c:min val="40.0"/>
        </c:scaling>
        <c:delete val="0"/>
        <c:axPos val="l"/>
        <c:majorGridlines>
          <c:spPr>
            <a:ln w="17666">
              <a:solidFill>
                <a:schemeClr val="tx1">
                  <a:lumMod val="85000"/>
                  <a:lumOff val="15000"/>
                </a:schemeClr>
              </a:solidFill>
              <a:prstDash val="solid"/>
            </a:ln>
          </c:spPr>
        </c:majorGridlines>
        <c:numFmt formatCode="General" sourceLinked="1"/>
        <c:majorTickMark val="out"/>
        <c:minorTickMark val="none"/>
        <c:tickLblPos val="nextTo"/>
        <c:spPr>
          <a:ln w="4417">
            <a:solidFill>
              <a:schemeClr val="bg1"/>
            </a:solidFill>
            <a:prstDash val="solid"/>
          </a:ln>
        </c:spPr>
        <c:txPr>
          <a:bodyPr rot="0" vert="horz"/>
          <a:lstStyle/>
          <a:p>
            <a:pPr>
              <a:defRPr sz="2608" b="1" i="0" u="none" strike="noStrike" baseline="0">
                <a:solidFill>
                  <a:schemeClr val="tx1">
                    <a:lumMod val="85000"/>
                    <a:lumOff val="15000"/>
                  </a:schemeClr>
                </a:solidFill>
                <a:latin typeface="Arial"/>
                <a:ea typeface="Arial"/>
                <a:cs typeface="Arial"/>
              </a:defRPr>
            </a:pPr>
            <a:endParaRPr lang="en-US"/>
          </a:p>
        </c:txPr>
        <c:crossAx val="-2110963000"/>
        <c:crosses val="autoZero"/>
        <c:crossBetween val="between"/>
      </c:valAx>
      <c:spPr>
        <a:solidFill>
          <a:schemeClr val="bg1"/>
        </a:solidFill>
        <a:ln w="35332">
          <a:noFill/>
        </a:ln>
      </c:spPr>
    </c:plotArea>
    <c:plotVisOnly val="1"/>
    <c:dispBlanksAs val="gap"/>
    <c:showDLblsOverMax val="0"/>
  </c:chart>
  <c:spPr>
    <a:solidFill>
      <a:schemeClr val="bg1"/>
    </a:solidFill>
    <a:ln>
      <a:noFill/>
    </a:ln>
  </c:spPr>
  <c:txPr>
    <a:bodyPr/>
    <a:lstStyle/>
    <a:p>
      <a:pPr>
        <a:defRPr sz="2608"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0"/>
          <a:lstStyle/>
          <a:p>
            <a:pPr>
              <a:defRPr/>
            </a:pPr>
            <a:r>
              <a:rPr lang="en-US" sz="2800" dirty="0" smtClean="0">
                <a:solidFill>
                  <a:schemeClr val="tx1">
                    <a:lumMod val="65000"/>
                    <a:lumOff val="35000"/>
                  </a:schemeClr>
                </a:solidFill>
              </a:rPr>
              <a:t>Spring to Fall Retention Rates</a:t>
            </a:r>
            <a:endParaRPr lang="en-US" sz="2800" dirty="0">
              <a:solidFill>
                <a:schemeClr val="tx1">
                  <a:lumMod val="65000"/>
                  <a:lumOff val="35000"/>
                </a:schemeClr>
              </a:solidFill>
            </a:endParaRPr>
          </a:p>
        </c:rich>
      </c:tx>
      <c:layout>
        <c:manualLayout>
          <c:xMode val="edge"/>
          <c:yMode val="edge"/>
          <c:x val="0.215948100852623"/>
          <c:y val="0.0603864734299517"/>
        </c:manualLayout>
      </c:layout>
      <c:overlay val="1"/>
    </c:title>
    <c:autoTitleDeleted val="0"/>
    <c:plotArea>
      <c:layout>
        <c:manualLayout>
          <c:layoutTarget val="inner"/>
          <c:xMode val="edge"/>
          <c:yMode val="edge"/>
          <c:x val="0.0987454227795996"/>
          <c:y val="0.0555313354192308"/>
          <c:w val="0.77908702901499"/>
          <c:h val="0.845990480003559"/>
        </c:manualLayout>
      </c:layout>
      <c:barChart>
        <c:barDir val="col"/>
        <c:grouping val="clustered"/>
        <c:varyColors val="0"/>
        <c:ser>
          <c:idx val="0"/>
          <c:order val="0"/>
          <c:spPr>
            <a:ln>
              <a:solidFill>
                <a:schemeClr val="tx1">
                  <a:lumMod val="50000"/>
                  <a:lumOff val="50000"/>
                </a:schemeClr>
              </a:solidFill>
            </a:ln>
          </c:spPr>
          <c:invertIfNegative val="0"/>
          <c:dLbls>
            <c:dLbl>
              <c:idx val="0"/>
              <c:tx>
                <c:rich>
                  <a:bodyPr/>
                  <a:lstStyle/>
                  <a:p>
                    <a:r>
                      <a:rPr lang="en-US" smtClean="0"/>
                      <a:t>52.7%</a:t>
                    </a:r>
                    <a:endParaRPr lang="en-US"/>
                  </a:p>
                </c:rich>
              </c:tx>
              <c:dLblPos val="inEnd"/>
              <c:showLegendKey val="0"/>
              <c:showVal val="1"/>
              <c:showCatName val="0"/>
              <c:showSerName val="0"/>
              <c:showPercent val="0"/>
              <c:showBubbleSize val="0"/>
            </c:dLbl>
            <c:dLbl>
              <c:idx val="1"/>
              <c:tx>
                <c:rich>
                  <a:bodyPr/>
                  <a:lstStyle/>
                  <a:p>
                    <a:r>
                      <a:rPr lang="en-US" smtClean="0"/>
                      <a:t>60.9%</a:t>
                    </a:r>
                    <a:endParaRPr lang="en-US"/>
                  </a:p>
                </c:rich>
              </c:tx>
              <c:dLblPos val="inEnd"/>
              <c:showLegendKey val="0"/>
              <c:showVal val="1"/>
              <c:showCatName val="0"/>
              <c:showSerName val="0"/>
              <c:showPercent val="0"/>
              <c:showBubbleSize val="0"/>
            </c:dLbl>
            <c:dLbl>
              <c:idx val="2"/>
              <c:tx>
                <c:rich>
                  <a:bodyPr/>
                  <a:lstStyle/>
                  <a:p>
                    <a:r>
                      <a:rPr lang="en-US" smtClean="0"/>
                      <a:t>66.2%</a:t>
                    </a:r>
                    <a:endParaRPr lang="en-US"/>
                  </a:p>
                </c:rich>
              </c:tx>
              <c:dLblPos val="inEnd"/>
              <c:showLegendKey val="0"/>
              <c:showVal val="1"/>
              <c:showCatName val="0"/>
              <c:showSerName val="0"/>
              <c:showPercent val="0"/>
              <c:showBubbleSize val="0"/>
            </c:dLbl>
            <c:dLbl>
              <c:idx val="3"/>
              <c:tx>
                <c:rich>
                  <a:bodyPr/>
                  <a:lstStyle/>
                  <a:p>
                    <a:r>
                      <a:rPr lang="en-US" smtClean="0"/>
                      <a:t>71.4%</a:t>
                    </a:r>
                    <a:endParaRPr lang="en-US"/>
                  </a:p>
                </c:rich>
              </c:tx>
              <c:dLblPos val="inEnd"/>
              <c:showLegendKey val="0"/>
              <c:showVal val="1"/>
              <c:showCatName val="0"/>
              <c:showSerName val="0"/>
              <c:showPercent val="0"/>
              <c:showBubbleSize val="0"/>
            </c:dLbl>
            <c:txPr>
              <a:bodyPr/>
              <a:lstStyle/>
              <a:p>
                <a:pPr>
                  <a:defRPr sz="1600" b="1">
                    <a:solidFill>
                      <a:schemeClr val="bg1"/>
                    </a:solidFill>
                  </a:defRPr>
                </a:pPr>
                <a:endParaRPr lang="en-US"/>
              </a:p>
            </c:txPr>
            <c:dLblPos val="inEnd"/>
            <c:showLegendKey val="0"/>
            <c:showVal val="1"/>
            <c:showCatName val="0"/>
            <c:showSerName val="0"/>
            <c:showPercent val="0"/>
            <c:showBubbleSize val="0"/>
            <c:showLeaderLines val="0"/>
          </c:dLbls>
          <c:cat>
            <c:strRef>
              <c:f>Sheet2!$A$1:$A$4</c:f>
              <c:strCache>
                <c:ptCount val="4"/>
                <c:pt idx="0">
                  <c:v>No ePortfolio Courses</c:v>
                </c:pt>
                <c:pt idx="1">
                  <c:v>1 ePortfolio Course</c:v>
                </c:pt>
                <c:pt idx="2">
                  <c:v>2 ePortfolio Courses</c:v>
                </c:pt>
                <c:pt idx="3">
                  <c:v>3 ePortfolio Courses</c:v>
                </c:pt>
              </c:strCache>
            </c:strRef>
          </c:cat>
          <c:val>
            <c:numRef>
              <c:f>Sheet2!$B$1:$B$4</c:f>
              <c:numCache>
                <c:formatCode>0.00%</c:formatCode>
                <c:ptCount val="4"/>
                <c:pt idx="0">
                  <c:v>0.527</c:v>
                </c:pt>
                <c:pt idx="1">
                  <c:v>0.609</c:v>
                </c:pt>
                <c:pt idx="2">
                  <c:v>0.662</c:v>
                </c:pt>
                <c:pt idx="3">
                  <c:v>0.714</c:v>
                </c:pt>
              </c:numCache>
            </c:numRef>
          </c:val>
        </c:ser>
        <c:dLbls>
          <c:showLegendKey val="0"/>
          <c:showVal val="0"/>
          <c:showCatName val="0"/>
          <c:showSerName val="0"/>
          <c:showPercent val="0"/>
          <c:showBubbleSize val="0"/>
        </c:dLbls>
        <c:gapWidth val="108"/>
        <c:axId val="-2130886376"/>
        <c:axId val="-2130883432"/>
      </c:barChart>
      <c:catAx>
        <c:axId val="-2130886376"/>
        <c:scaling>
          <c:orientation val="minMax"/>
        </c:scaling>
        <c:delete val="0"/>
        <c:axPos val="b"/>
        <c:majorTickMark val="out"/>
        <c:minorTickMark val="none"/>
        <c:tickLblPos val="nextTo"/>
        <c:txPr>
          <a:bodyPr/>
          <a:lstStyle/>
          <a:p>
            <a:pPr>
              <a:defRPr sz="1600" b="1"/>
            </a:pPr>
            <a:endParaRPr lang="en-US"/>
          </a:p>
        </c:txPr>
        <c:crossAx val="-2130883432"/>
        <c:crosses val="autoZero"/>
        <c:auto val="1"/>
        <c:lblAlgn val="ctr"/>
        <c:lblOffset val="100"/>
        <c:noMultiLvlLbl val="0"/>
      </c:catAx>
      <c:valAx>
        <c:axId val="-2130883432"/>
        <c:scaling>
          <c:orientation val="minMax"/>
          <c:max val="0.8"/>
        </c:scaling>
        <c:delete val="0"/>
        <c:axPos val="l"/>
        <c:majorGridlines/>
        <c:numFmt formatCode="0.00%" sourceLinked="1"/>
        <c:majorTickMark val="out"/>
        <c:minorTickMark val="none"/>
        <c:tickLblPos val="nextTo"/>
        <c:txPr>
          <a:bodyPr/>
          <a:lstStyle/>
          <a:p>
            <a:pPr>
              <a:defRPr sz="1400" b="1"/>
            </a:pPr>
            <a:endParaRPr lang="en-US"/>
          </a:p>
        </c:txPr>
        <c:crossAx val="-2130886376"/>
        <c:crosses val="autoZero"/>
        <c:crossBetween val="between"/>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chemeClr val="tx1">
                    <a:lumMod val="75000"/>
                  </a:schemeClr>
                </a:solidFill>
              </a:rPr>
              <a:t>% Agree/Strongly</a:t>
            </a:r>
            <a:endParaRPr lang="en-US" dirty="0">
              <a:solidFill>
                <a:schemeClr val="tx1">
                  <a:lumMod val="75000"/>
                </a:schemeClr>
              </a:solidFill>
            </a:endParaRPr>
          </a:p>
        </c:rich>
      </c:tx>
      <c:layout>
        <c:manualLayout>
          <c:xMode val="edge"/>
          <c:yMode val="edge"/>
          <c:x val="0.371299212598425"/>
          <c:y val="0.156666666666667"/>
        </c:manualLayout>
      </c:layout>
      <c:overlay val="0"/>
    </c:title>
    <c:autoTitleDeleted val="0"/>
    <c:plotArea>
      <c:layout/>
      <c:barChart>
        <c:barDir val="col"/>
        <c:grouping val="clustered"/>
        <c:varyColors val="0"/>
        <c:ser>
          <c:idx val="0"/>
          <c:order val="0"/>
          <c:tx>
            <c:strRef>
              <c:f>Sheet1!$B$1</c:f>
              <c:strCache>
                <c:ptCount val="1"/>
                <c:pt idx="0">
                  <c:v>Agree/Strongly</c:v>
                </c:pt>
              </c:strCache>
            </c:strRef>
          </c:tx>
          <c:spPr>
            <a:solidFill>
              <a:schemeClr val="accent5">
                <a:lumMod val="75000"/>
              </a:schemeClr>
            </a:solidFill>
            <a:ln>
              <a:solidFill>
                <a:schemeClr val="accent1">
                  <a:lumMod val="40000"/>
                  <a:lumOff val="60000"/>
                </a:schemeClr>
              </a:solidFill>
            </a:ln>
          </c:spPr>
          <c:invertIfNegative val="0"/>
          <c:dPt>
            <c:idx val="0"/>
            <c:invertIfNegative val="0"/>
            <c:bubble3D val="0"/>
            <c:spPr>
              <a:solidFill>
                <a:schemeClr val="tx2">
                  <a:lumMod val="25000"/>
                </a:schemeClr>
              </a:solidFill>
              <a:ln>
                <a:solidFill>
                  <a:schemeClr val="tx2">
                    <a:lumMod val="50000"/>
                  </a:schemeClr>
                </a:solidFill>
              </a:ln>
            </c:spPr>
          </c:dPt>
          <c:dPt>
            <c:idx val="1"/>
            <c:invertIfNegative val="0"/>
            <c:bubble3D val="0"/>
            <c:spPr>
              <a:solidFill>
                <a:srgbClr val="0070C0"/>
              </a:solidFill>
              <a:ln>
                <a:solidFill>
                  <a:schemeClr val="accent6">
                    <a:lumMod val="60000"/>
                    <a:lumOff val="40000"/>
                  </a:schemeClr>
                </a:solidFill>
              </a:ln>
            </c:spPr>
          </c:dPt>
          <c:dPt>
            <c:idx val="2"/>
            <c:invertIfNegative val="0"/>
            <c:bubble3D val="0"/>
            <c:spPr>
              <a:solidFill>
                <a:schemeClr val="tx2">
                  <a:lumMod val="25000"/>
                </a:schemeClr>
              </a:solidFill>
              <a:ln>
                <a:solidFill>
                  <a:schemeClr val="tx2">
                    <a:lumMod val="50000"/>
                  </a:schemeClr>
                </a:solidFill>
              </a:ln>
            </c:spPr>
          </c:dPt>
          <c:dPt>
            <c:idx val="3"/>
            <c:invertIfNegative val="0"/>
            <c:bubble3D val="0"/>
            <c:spPr>
              <a:solidFill>
                <a:srgbClr val="0070C0"/>
              </a:solidFill>
              <a:ln>
                <a:solidFill>
                  <a:schemeClr val="accent6">
                    <a:lumMod val="60000"/>
                    <a:lumOff val="40000"/>
                  </a:schemeClr>
                </a:solidFill>
              </a:ln>
            </c:spPr>
          </c:dPt>
          <c:dLbls>
            <c:dLbl>
              <c:idx val="0"/>
              <c:layout>
                <c:manualLayout>
                  <c:x val="-0.00303030303030303"/>
                  <c:y val="0.074074074074074"/>
                </c:manualLayout>
              </c:layout>
              <c:showLegendKey val="0"/>
              <c:showVal val="1"/>
              <c:showCatName val="0"/>
              <c:showSerName val="0"/>
              <c:showPercent val="0"/>
              <c:showBubbleSize val="0"/>
            </c:dLbl>
            <c:dLbl>
              <c:idx val="1"/>
              <c:layout>
                <c:manualLayout>
                  <c:x val="0.0"/>
                  <c:y val="0.0740740740740741"/>
                </c:manualLayout>
              </c:layout>
              <c:showLegendKey val="0"/>
              <c:showVal val="1"/>
              <c:showCatName val="0"/>
              <c:showSerName val="0"/>
              <c:showPercent val="0"/>
              <c:showBubbleSize val="0"/>
            </c:dLbl>
            <c:dLbl>
              <c:idx val="2"/>
              <c:layout>
                <c:manualLayout>
                  <c:x val="0.0"/>
                  <c:y val="0.0851851851851851"/>
                </c:manualLayout>
              </c:layout>
              <c:showLegendKey val="0"/>
              <c:showVal val="1"/>
              <c:showCatName val="0"/>
              <c:showSerName val="0"/>
              <c:showPercent val="0"/>
              <c:showBubbleSize val="0"/>
            </c:dLbl>
            <c:dLbl>
              <c:idx val="3"/>
              <c:layout>
                <c:manualLayout>
                  <c:x val="0.00303030303030303"/>
                  <c:y val="0.083333333333333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Low Instructor Feedback </c:v>
                </c:pt>
                <c:pt idx="1">
                  <c:v>High Instructor Feedback </c:v>
                </c:pt>
                <c:pt idx="2">
                  <c:v>Low Student Feedback </c:v>
                </c:pt>
                <c:pt idx="3">
                  <c:v>High Student Feedback </c:v>
                </c:pt>
              </c:strCache>
            </c:strRef>
          </c:cat>
          <c:val>
            <c:numRef>
              <c:f>Sheet1!$B$2:$B$5</c:f>
              <c:numCache>
                <c:formatCode>General</c:formatCode>
                <c:ptCount val="4"/>
                <c:pt idx="0">
                  <c:v>37.6</c:v>
                </c:pt>
                <c:pt idx="1">
                  <c:v>82.3</c:v>
                </c:pt>
                <c:pt idx="2">
                  <c:v>49.1</c:v>
                </c:pt>
                <c:pt idx="3">
                  <c:v>89.2</c:v>
                </c:pt>
              </c:numCache>
            </c:numRef>
          </c:val>
        </c:ser>
        <c:dLbls>
          <c:showLegendKey val="0"/>
          <c:showVal val="0"/>
          <c:showCatName val="0"/>
          <c:showSerName val="0"/>
          <c:showPercent val="0"/>
          <c:showBubbleSize val="0"/>
        </c:dLbls>
        <c:gapWidth val="86"/>
        <c:axId val="-2110665608"/>
        <c:axId val="-2110662632"/>
      </c:barChart>
      <c:catAx>
        <c:axId val="-2110665608"/>
        <c:scaling>
          <c:orientation val="minMax"/>
        </c:scaling>
        <c:delete val="0"/>
        <c:axPos val="b"/>
        <c:majorTickMark val="out"/>
        <c:minorTickMark val="none"/>
        <c:tickLblPos val="nextTo"/>
        <c:crossAx val="-2110662632"/>
        <c:crosses val="autoZero"/>
        <c:auto val="1"/>
        <c:lblAlgn val="ctr"/>
        <c:lblOffset val="100"/>
        <c:noMultiLvlLbl val="0"/>
      </c:catAx>
      <c:valAx>
        <c:axId val="-2110662632"/>
        <c:scaling>
          <c:orientation val="minMax"/>
        </c:scaling>
        <c:delete val="0"/>
        <c:axPos val="l"/>
        <c:majorGridlines/>
        <c:numFmt formatCode="General" sourceLinked="1"/>
        <c:majorTickMark val="out"/>
        <c:minorTickMark val="none"/>
        <c:tickLblPos val="nextTo"/>
        <c:crossAx val="-2110665608"/>
        <c:crosses val="autoZero"/>
        <c:crossBetween val="between"/>
        <c:majorUnit val="20.0"/>
      </c:valAx>
    </c:plotArea>
    <c:plotVisOnly val="1"/>
    <c:dispBlanksAs val="gap"/>
    <c:showDLblsOverMax val="0"/>
  </c:chart>
  <c:txPr>
    <a:bodyPr/>
    <a:lstStyle/>
    <a:p>
      <a:pPr>
        <a:defRPr sz="18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0.71667</cdr:x>
      <cdr:y>0.26866</cdr:y>
    </cdr:from>
    <cdr:to>
      <cdr:x>0.975</cdr:x>
      <cdr:y>0.59328</cdr:y>
    </cdr:to>
    <cdr:sp macro="" textlink="">
      <cdr:nvSpPr>
        <cdr:cNvPr id="2" name="TextBox 1"/>
        <cdr:cNvSpPr txBox="1"/>
      </cdr:nvSpPr>
      <cdr:spPr>
        <a:xfrm xmlns:a="http://schemas.openxmlformats.org/drawingml/2006/main">
          <a:off x="6553200" y="1828800"/>
          <a:ext cx="2362200" cy="22098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3400" b="1" dirty="0" smtClean="0">
              <a:solidFill>
                <a:schemeClr val="tx1">
                  <a:lumMod val="75000"/>
                </a:schemeClr>
              </a:solidFill>
            </a:rPr>
            <a:t>LaGuardia CC</a:t>
          </a:r>
        </a:p>
        <a:p xmlns:a="http://schemas.openxmlformats.org/drawingml/2006/main">
          <a:pPr algn="ctr"/>
          <a:r>
            <a:rPr lang="en-US" sz="2800" b="1" dirty="0" smtClean="0">
              <a:solidFill>
                <a:schemeClr val="tx1">
                  <a:lumMod val="75000"/>
                </a:schemeClr>
              </a:solidFill>
            </a:rPr>
            <a:t>  High Pass Rates  </a:t>
          </a:r>
        </a:p>
        <a:p xmlns:a="http://schemas.openxmlformats.org/drawingml/2006/main">
          <a:pPr algn="ctr"/>
          <a:r>
            <a:rPr lang="en-US" sz="2800" dirty="0" smtClean="0">
              <a:solidFill>
                <a:schemeClr val="tx1">
                  <a:lumMod val="75000"/>
                </a:schemeClr>
              </a:solidFill>
            </a:rPr>
            <a:t>(C  &amp; up)</a:t>
          </a:r>
        </a:p>
        <a:p xmlns:a="http://schemas.openxmlformats.org/drawingml/2006/main">
          <a:endParaRPr lang="en-US" sz="1100" dirty="0"/>
        </a:p>
      </cdr:txBody>
    </cdr:sp>
  </cdr:relSizeAnchor>
  <cdr:relSizeAnchor xmlns:cdr="http://schemas.openxmlformats.org/drawingml/2006/chartDrawing">
    <cdr:from>
      <cdr:x>0.75</cdr:x>
      <cdr:y>0.62687</cdr:y>
    </cdr:from>
    <cdr:to>
      <cdr:x>0.95</cdr:x>
      <cdr:y>0.94243</cdr:y>
    </cdr:to>
    <cdr:pic>
      <cdr:nvPicPr>
        <cdr:cNvPr id="3" name="Picture 2" descr="logo RGB PL65.tif"/>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6858000" y="4267200"/>
          <a:ext cx="1828800" cy="2148113"/>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18385E-9209-274B-8D39-67526C176BB5}" type="datetimeFigureOut">
              <a:rPr lang="en-US" smtClean="0"/>
              <a:t>10/24/14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6EBE66-C191-604D-BAEB-DB5FD956774A}" type="slidenum">
              <a:rPr lang="en-US" smtClean="0"/>
              <a:t>‹#›</a:t>
            </a:fld>
            <a:endParaRPr lang="en-US"/>
          </a:p>
        </p:txBody>
      </p:sp>
    </p:spTree>
    <p:extLst>
      <p:ext uri="{BB962C8B-B14F-4D97-AF65-F5344CB8AC3E}">
        <p14:creationId xmlns:p14="http://schemas.microsoft.com/office/powerpoint/2010/main" val="2251792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D529FF-555D-A041-83C7-9EEF743D9AFF}" type="datetimeFigureOut">
              <a:rPr lang="en-US" smtClean="0"/>
              <a:t>10/24/14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BBE1CE-C62C-AE4A-A05F-B970CB18A27C}" type="slidenum">
              <a:rPr lang="en-US" smtClean="0"/>
              <a:t>‹#›</a:t>
            </a:fld>
            <a:endParaRPr lang="en-US"/>
          </a:p>
        </p:txBody>
      </p:sp>
    </p:spTree>
    <p:extLst>
      <p:ext uri="{BB962C8B-B14F-4D97-AF65-F5344CB8AC3E}">
        <p14:creationId xmlns:p14="http://schemas.microsoft.com/office/powerpoint/2010/main" val="1077529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t>1</a:t>
            </a:fld>
            <a:endParaRPr lang="en-US"/>
          </a:p>
        </p:txBody>
      </p:sp>
    </p:spTree>
    <p:extLst>
      <p:ext uri="{BB962C8B-B14F-4D97-AF65-F5344CB8AC3E}">
        <p14:creationId xmlns:p14="http://schemas.microsoft.com/office/powerpoint/2010/main" val="294110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Collapse</a:t>
            </a:r>
            <a:r>
              <a:rPr lang="en-US" baseline="0" dirty="0" smtClean="0"/>
              <a:t> into one or just narrate the analytics piece in the text.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45449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concept of </a:t>
            </a:r>
            <a:r>
              <a:rPr lang="en-US" sz="1200" i="1" kern="1200" dirty="0" smtClean="0">
                <a:solidFill>
                  <a:schemeClr val="tx1"/>
                </a:solidFill>
                <a:effectLst/>
                <a:latin typeface="+mn-lt"/>
                <a:ea typeface="+mn-ea"/>
                <a:cs typeface="+mn-cs"/>
              </a:rPr>
              <a:t>formation </a:t>
            </a:r>
            <a:r>
              <a:rPr lang="en-US" sz="1200" kern="1200" dirty="0" smtClean="0">
                <a:solidFill>
                  <a:schemeClr val="tx1"/>
                </a:solidFill>
                <a:effectLst/>
                <a:latin typeface="+mn-lt"/>
                <a:ea typeface="+mn-ea"/>
                <a:cs typeface="+mn-cs"/>
              </a:rPr>
              <a:t>in the Jesuit tradition is at the heart of an education dedicated to shaping students to be fully human and to cultivate a sense of personal responsibility for improving the world. Formation is not just about those ancillary aspects of education that layer onto academic or cognitive development. Formation is fundamentally about the goal of</a:t>
            </a:r>
            <a:r>
              <a:rPr lang="en-US" sz="1200" i="1" kern="1200" dirty="0" smtClean="0">
                <a:solidFill>
                  <a:schemeClr val="tx1"/>
                </a:solidFill>
                <a:effectLst/>
                <a:latin typeface="+mn-lt"/>
                <a:ea typeface="+mn-ea"/>
                <a:cs typeface="+mn-cs"/>
              </a:rPr>
              <a:t> integration</a:t>
            </a:r>
            <a:r>
              <a:rPr lang="en-US" sz="1200" kern="1200" dirty="0" smtClean="0">
                <a:solidFill>
                  <a:schemeClr val="tx1"/>
                </a:solidFill>
                <a:effectLst/>
                <a:latin typeface="+mn-lt"/>
                <a:ea typeface="+mn-ea"/>
                <a:cs typeface="+mn-cs"/>
              </a:rPr>
              <a:t>, of striving to cultivate a balanced person, with intellectual, affective, creative and reflective capacities. </a:t>
            </a:r>
          </a:p>
          <a:p>
            <a:r>
              <a:rPr lang="en-US" sz="1200" kern="1200" dirty="0" smtClean="0">
                <a:solidFill>
                  <a:schemeClr val="tx1"/>
                </a:solidFill>
                <a:effectLst/>
                <a:latin typeface="+mn-lt"/>
                <a:ea typeface="+mn-ea"/>
                <a:cs typeface="+mn-cs"/>
              </a:rPr>
              <a:t>Formation is also fundamentally a learner-centered concept; it is not only about transmission of knowledge but also what the student or learner makes of all the shaping influences that are provided as part of the environment. This is how, for example, formation is used in the context of professional or practitioner education, as the fullest sense of professional identity. In both the Jesuit tradition and practitioner education, formation is ultimately about how one </a:t>
            </a:r>
            <a:r>
              <a:rPr lang="en-US" sz="1200" i="1" kern="1200" dirty="0" smtClean="0">
                <a:solidFill>
                  <a:schemeClr val="tx1"/>
                </a:solidFill>
                <a:effectLst/>
                <a:latin typeface="+mn-lt"/>
                <a:ea typeface="+mn-ea"/>
                <a:cs typeface="+mn-cs"/>
              </a:rPr>
              <a:t>embodies</a:t>
            </a:r>
            <a:r>
              <a:rPr lang="en-US" sz="1200" kern="1200" dirty="0" smtClean="0">
                <a:solidFill>
                  <a:schemeClr val="tx1"/>
                </a:solidFill>
                <a:effectLst/>
                <a:latin typeface="+mn-lt"/>
                <a:ea typeface="+mn-ea"/>
                <a:cs typeface="+mn-cs"/>
              </a:rPr>
              <a:t> knowledge, traditions, and values—and expresses them through practice. </a:t>
            </a:r>
          </a:p>
          <a:p>
            <a:r>
              <a:rPr lang="en-US" sz="1200" kern="1200" dirty="0" smtClean="0">
                <a:solidFill>
                  <a:schemeClr val="tx1"/>
                </a:solidFill>
                <a:effectLst/>
                <a:latin typeface="+mn-lt"/>
                <a:ea typeface="+mn-ea"/>
                <a:cs typeface="+mn-cs"/>
              </a:rPr>
              <a:t>See </a:t>
            </a:r>
            <a:r>
              <a:rPr lang="en-US" sz="1200" i="1" kern="1200" dirty="0" smtClean="0">
                <a:solidFill>
                  <a:schemeClr val="tx1"/>
                </a:solidFill>
                <a:effectLst/>
                <a:latin typeface="+mn-lt"/>
                <a:ea typeface="+mn-ea"/>
                <a:cs typeface="+mn-cs"/>
              </a:rPr>
              <a:t>The Formation of Scholars: Rethinking Doctoral Education in the 21</a:t>
            </a:r>
            <a:r>
              <a:rPr lang="en-US" sz="1200" i="1" kern="1200" baseline="30000" dirty="0" smtClean="0">
                <a:solidFill>
                  <a:schemeClr val="tx1"/>
                </a:solidFill>
                <a:effectLst/>
                <a:latin typeface="+mn-lt"/>
                <a:ea typeface="+mn-ea"/>
                <a:cs typeface="+mn-cs"/>
              </a:rPr>
              <a:t>st</a:t>
            </a:r>
            <a:r>
              <a:rPr lang="en-US" sz="1200" i="1" kern="1200" dirty="0" smtClean="0">
                <a:solidFill>
                  <a:schemeClr val="tx1"/>
                </a:solidFill>
                <a:effectLst/>
                <a:latin typeface="+mn-lt"/>
                <a:ea typeface="+mn-ea"/>
                <a:cs typeface="+mn-cs"/>
              </a:rPr>
              <a:t> Century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Jossey</a:t>
            </a:r>
            <a:r>
              <a:rPr lang="en-US" sz="1200" kern="1200" dirty="0" smtClean="0">
                <a:solidFill>
                  <a:schemeClr val="tx1"/>
                </a:solidFill>
                <a:effectLst/>
                <a:latin typeface="+mn-lt"/>
                <a:ea typeface="+mn-ea"/>
                <a:cs typeface="+mn-cs"/>
              </a:rPr>
              <a:t>-Bass, 2008) and related Carnegie studies of the professions. </a:t>
            </a:r>
          </a:p>
          <a:p>
            <a:endParaRPr lang="en-US" dirty="0"/>
          </a:p>
        </p:txBody>
      </p:sp>
      <p:sp>
        <p:nvSpPr>
          <p:cNvPr id="4" name="Slide Number Placeholder 3"/>
          <p:cNvSpPr>
            <a:spLocks noGrp="1"/>
          </p:cNvSpPr>
          <p:nvPr>
            <p:ph type="sldNum" sz="quarter" idx="10"/>
          </p:nvPr>
        </p:nvSpPr>
        <p:spPr/>
        <p:txBody>
          <a:bodyPr/>
          <a:lstStyle/>
          <a:p>
            <a:fld id="{782802C9-075D-5D4A-A52E-028ADA2E73FF}"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162252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9CCEA-4100-0748-A431-EAF4C465B5CD}" type="slidenum">
              <a:rPr lang="en-US" smtClean="0"/>
              <a:t>65</a:t>
            </a:fld>
            <a:endParaRPr lang="en-US"/>
          </a:p>
        </p:txBody>
      </p:sp>
    </p:spTree>
    <p:extLst>
      <p:ext uri="{BB962C8B-B14F-4D97-AF65-F5344CB8AC3E}">
        <p14:creationId xmlns:p14="http://schemas.microsoft.com/office/powerpoint/2010/main" val="91384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9CCEA-4100-0748-A431-EAF4C465B5CD}" type="slidenum">
              <a:rPr lang="en-US" smtClean="0"/>
              <a:t>80</a:t>
            </a:fld>
            <a:endParaRPr lang="en-US"/>
          </a:p>
        </p:txBody>
      </p:sp>
    </p:spTree>
    <p:extLst>
      <p:ext uri="{BB962C8B-B14F-4D97-AF65-F5344CB8AC3E}">
        <p14:creationId xmlns:p14="http://schemas.microsoft.com/office/powerpoint/2010/main" val="91384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4485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9CCEA-4100-0748-A431-EAF4C465B5CD}" type="slidenum">
              <a:rPr lang="en-US" smtClean="0"/>
              <a:t>9</a:t>
            </a:fld>
            <a:endParaRPr lang="en-US"/>
          </a:p>
        </p:txBody>
      </p:sp>
    </p:spTree>
    <p:extLst>
      <p:ext uri="{BB962C8B-B14F-4D97-AF65-F5344CB8AC3E}">
        <p14:creationId xmlns:p14="http://schemas.microsoft.com/office/powerpoint/2010/main" val="91384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4485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85291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5" charset="-128"/>
                <a:cs typeface="ＭＳ Ｐゴシック" pitchFamily="35" charset="-128"/>
              </a:rPr>
              <a:t>This is the list of High Impact Practices, according to the data that has come out of NSSE. You’ll note that these are all either in the co-curriculum or anomalous curricular experiences. </a:t>
            </a:r>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696E5-7863-8B4D-9EED-0A3B539D9801}" type="slidenum">
              <a:rPr lang="en-US" smtClean="0">
                <a:solidFill>
                  <a:prstClr val="black"/>
                </a:solidFill>
                <a:latin typeface="Gill Sans" pitchFamily="35" charset="0"/>
                <a:ea typeface="ヒラギノ角ゴ ProN W3" pitchFamily="35" charset="-128"/>
                <a:cs typeface="ヒラギノ角ゴ ProN W3" pitchFamily="35" charset="-128"/>
                <a:sym typeface="Gill Sans" pitchFamily="35" charset="0"/>
              </a:rPr>
              <a:pPr/>
              <a:t>21</a:t>
            </a:fld>
            <a:endParaRPr lang="en-US" smtClean="0">
              <a:solidFill>
                <a:prstClr val="black"/>
              </a:solidFill>
              <a:latin typeface="Gill Sans" pitchFamily="35" charset="0"/>
              <a:ea typeface="ヒラギノ角ゴ ProN W3" pitchFamily="35" charset="-128"/>
              <a:cs typeface="ヒラギノ角ゴ ProN W3" pitchFamily="35" charset="-128"/>
              <a:sym typeface="Gill Sans" pitchFamily="3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BC23F8-C760-432F-965F-3184D23D0B92}" type="slidenum">
              <a:rPr lang="en-US" smtClean="0">
                <a:solidFill>
                  <a:prstClr val="black"/>
                </a:solidFill>
                <a:latin typeface="Calibri"/>
              </a:rPr>
              <a:pPr/>
              <a:t>31</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24 campuses</a:t>
            </a:r>
            <a:r>
              <a:rPr lang="en-US" sz="1200" b="0" baseline="0" dirty="0" smtClean="0"/>
              <a:t> </a:t>
            </a:r>
            <a:r>
              <a:rPr lang="en-US" sz="1200" b="0" dirty="0" smtClean="0"/>
              <a:t>engaged in sustained  networked inquiry</a:t>
            </a:r>
          </a:p>
          <a:p>
            <a:r>
              <a:rPr lang="en-US" sz="1200" b="0" dirty="0" smtClean="0"/>
              <a:t>GO TO WEBSITE, IF FEASIBLE – IF NOT, USE NEXT SLIDE</a:t>
            </a:r>
            <a:endParaRPr lang="en-US" b="0" dirty="0"/>
          </a:p>
        </p:txBody>
      </p:sp>
      <p:sp>
        <p:nvSpPr>
          <p:cNvPr id="4" name="Slide Number Placeholder 3"/>
          <p:cNvSpPr>
            <a:spLocks noGrp="1"/>
          </p:cNvSpPr>
          <p:nvPr>
            <p:ph type="sldNum" sz="quarter" idx="10"/>
          </p:nvPr>
        </p:nvSpPr>
        <p:spPr/>
        <p:txBody>
          <a:bodyPr/>
          <a:lstStyle/>
          <a:p>
            <a:fld id="{1EBC23F8-C760-432F-965F-3184D23D0B92}" type="slidenum">
              <a:rPr lang="en-US" smtClean="0">
                <a:solidFill>
                  <a:prstClr val="black"/>
                </a:solidFill>
                <a:latin typeface="Calibri"/>
              </a:rPr>
              <a:pPr/>
              <a:t>32</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C8929A0B-A177-4B0B-9317-A1B7A0B0F1C7}" type="slidenum">
              <a:rPr lang="en-US" smtClean="0">
                <a:solidFill>
                  <a:prstClr val="black"/>
                </a:solidFill>
                <a:latin typeface="Calibri"/>
              </a:rPr>
              <a:pPr/>
              <a:t>54</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14246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1629152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907085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26641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194088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764151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661689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198710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18892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59838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87727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9702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200567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50268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7719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6161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623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4500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61356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377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2402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6234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63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4184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34399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94708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62296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462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72398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2860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40480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96776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430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757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64275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8387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55651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962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306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6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151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92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4920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197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6259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385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818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3048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3526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986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3087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6581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0017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1557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92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950149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703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263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860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2591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516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141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291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4738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6286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24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585637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890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345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609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898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063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3864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5316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0249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595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01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t>10/24/14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285847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94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8261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0575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08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11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8814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97589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77410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38241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952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t>10/24/14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991825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03599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47824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59670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40504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70061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94202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10/24/14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7610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6876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8009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5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t>10/24/14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826733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2052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6685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1457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2008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9706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0906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96827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1413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86301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21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050709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9115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1332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84505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1834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6172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40993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6389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16791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4985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116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686992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05091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7674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9969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82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3986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5979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3877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4874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438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t>10/24/14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t>‹#›</a:t>
            </a:fld>
            <a:endParaRPr lang="en-US"/>
          </a:p>
        </p:txBody>
      </p:sp>
    </p:spTree>
    <p:extLst>
      <p:ext uri="{BB962C8B-B14F-4D97-AF65-F5344CB8AC3E}">
        <p14:creationId xmlns:p14="http://schemas.microsoft.com/office/powerpoint/2010/main" val="1101114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973A9A-62B4-412F-A634-9A6E42FA9212}" type="datetimeFigureOut">
              <a:rPr lang="en-US" smtClean="0">
                <a:solidFill>
                  <a:prstClr val="white">
                    <a:tint val="75000"/>
                  </a:prstClr>
                </a:solidFill>
                <a:latin typeface="Calibri"/>
              </a:rPr>
              <a:pPr defTabSz="914400"/>
              <a:t>10/24/14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8A1A24-8134-474A-8676-311992030F0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549708852"/>
      </p:ext>
    </p:extLst>
  </p:cSld>
  <p:clrMap bg1="dk1" tx1="lt1" bg2="dk2"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5EF12-E7A5-F844-A5C7-07B3C2744D7D}"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1203924"/>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29472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C76CB-8ADE-DA40-B6DD-1B877EA4B177}"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Randy Bass, Georgetown University</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5673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282733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Randy Bass, Georgetown University</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4081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709036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973A9A-62B4-412F-A634-9A6E42FA9212}" type="datetimeFigureOut">
              <a:rPr lang="en-US" smtClean="0">
                <a:solidFill>
                  <a:prstClr val="white">
                    <a:tint val="75000"/>
                  </a:prstClr>
                </a:solidFill>
                <a:latin typeface="Calibri"/>
              </a:rPr>
              <a:pPr defTabSz="914400"/>
              <a:t>10/24/14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8A1A24-8134-474A-8676-311992030F0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434354865"/>
      </p:ext>
    </p:extLst>
  </p:cSld>
  <p:clrMap bg1="dk1" tx1="lt1" bg2="dk2"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233725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4BF8-0411-AE48-B3A8-D7BA4195837F}"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4645267"/>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10/24/14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0955004"/>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jpg"/><Relationship Id="rId6" Type="http://schemas.openxmlformats.org/officeDocument/2006/relationships/image" Target="../media/image18.tiff"/><Relationship Id="rId7" Type="http://schemas.openxmlformats.org/officeDocument/2006/relationships/image" Target="../media/image19.jpeg"/><Relationship Id="rId8"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jpe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jpe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chart" Target="../charts/char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jpe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39.png"/><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4.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5.tiff"/><Relationship Id="rId3" Type="http://schemas.openxmlformats.org/officeDocument/2006/relationships/image" Target="../media/image46.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7.tiff"/><Relationship Id="rId3" Type="http://schemas.openxmlformats.org/officeDocument/2006/relationships/image" Target="../media/image48.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xml"/><Relationship Id="rId3" Type="http://schemas.openxmlformats.org/officeDocument/2006/relationships/chart" Target="../charts/char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53.png"/><Relationship Id="rId3" Type="http://schemas.microsoft.com/office/2007/relationships/hdphoto" Target="../media/hdphoto1.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54.png"/><Relationship Id="rId3" Type="http://schemas.microsoft.com/office/2007/relationships/hdphoto" Target="../media/hdphoto2.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55.png"/><Relationship Id="rId3" Type="http://schemas.microsoft.com/office/2007/relationships/hdphoto" Target="../media/hdphoto3.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13.xml"/><Relationship Id="rId2" Type="http://schemas.openxmlformats.org/officeDocument/2006/relationships/image" Target="../media/image8.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1.jpg"/><Relationship Id="rId3"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98844"/>
            <a:ext cx="9144000" cy="846415"/>
          </a:xfrm>
        </p:spPr>
        <p:txBody>
          <a:bodyPr>
            <a:normAutofit fontScale="90000"/>
          </a:bodyPr>
          <a:lstStyle/>
          <a:p>
            <a:r>
              <a:rPr lang="en-US" dirty="0" smtClean="0">
                <a:solidFill>
                  <a:srgbClr val="78D1FF"/>
                </a:solidFill>
              </a:rPr>
              <a:t> </a:t>
            </a:r>
            <a:r>
              <a:rPr lang="en-US" sz="4900" dirty="0" smtClean="0">
                <a:solidFill>
                  <a:srgbClr val="78D1FF"/>
                </a:solidFill>
              </a:rPr>
              <a:t>Catalyst for Learning: </a:t>
            </a:r>
            <a:r>
              <a:rPr lang="en-US" sz="4900" dirty="0" err="1" smtClean="0">
                <a:solidFill>
                  <a:srgbClr val="78D1FF"/>
                </a:solidFill>
              </a:rPr>
              <a:t>ePortfolio</a:t>
            </a:r>
            <a:r>
              <a:rPr lang="en-US" sz="4900" dirty="0" smtClean="0">
                <a:solidFill>
                  <a:srgbClr val="78D1FF"/>
                </a:solidFill>
              </a:rPr>
              <a:t> and the Future of Higher Education</a:t>
            </a:r>
            <a:endParaRPr lang="en-US" sz="4900" dirty="0">
              <a:solidFill>
                <a:srgbClr val="78D1FF"/>
              </a:solidFill>
            </a:endParaRPr>
          </a:p>
        </p:txBody>
      </p:sp>
      <p:sp>
        <p:nvSpPr>
          <p:cNvPr id="3" name="Subtitle 2"/>
          <p:cNvSpPr>
            <a:spLocks noGrp="1"/>
          </p:cNvSpPr>
          <p:nvPr>
            <p:ph type="subTitle" idx="1"/>
          </p:nvPr>
        </p:nvSpPr>
        <p:spPr>
          <a:xfrm>
            <a:off x="4431713" y="2848323"/>
            <a:ext cx="4712287" cy="1752600"/>
          </a:xfrm>
        </p:spPr>
        <p:txBody>
          <a:bodyPr>
            <a:noAutofit/>
          </a:bodyPr>
          <a:lstStyle/>
          <a:p>
            <a:r>
              <a:rPr lang="en-US" sz="2800" b="1" dirty="0" smtClean="0">
                <a:solidFill>
                  <a:srgbClr val="FFFFFF"/>
                </a:solidFill>
              </a:rPr>
              <a:t>Randy Bass</a:t>
            </a:r>
          </a:p>
          <a:p>
            <a:r>
              <a:rPr lang="en-US" sz="2800" b="1" dirty="0" smtClean="0">
                <a:solidFill>
                  <a:srgbClr val="FFFFFF"/>
                </a:solidFill>
              </a:rPr>
              <a:t>Georgetown University</a:t>
            </a:r>
          </a:p>
          <a:p>
            <a:endParaRPr lang="en-US" sz="2800" b="1" dirty="0">
              <a:solidFill>
                <a:srgbClr val="FFFFFF"/>
              </a:solidFill>
            </a:endParaRPr>
          </a:p>
          <a:p>
            <a:endParaRPr lang="en-US" sz="2800" b="1" dirty="0" smtClean="0">
              <a:solidFill>
                <a:srgbClr val="FFFFFF"/>
              </a:solidFill>
            </a:endParaRPr>
          </a:p>
          <a:p>
            <a:r>
              <a:rPr lang="en-US" sz="2800" b="1" dirty="0" smtClean="0">
                <a:solidFill>
                  <a:srgbClr val="FFFFFF"/>
                </a:solidFill>
              </a:rPr>
              <a:t>Loyola University</a:t>
            </a:r>
          </a:p>
          <a:p>
            <a:r>
              <a:rPr lang="en-US" sz="2800" b="1" dirty="0" smtClean="0">
                <a:solidFill>
                  <a:srgbClr val="FFFFFF"/>
                </a:solidFill>
              </a:rPr>
              <a:t>October 24, 2014</a:t>
            </a:r>
            <a:endParaRPr lang="en-US" sz="2800" b="1" dirty="0">
              <a:solidFill>
                <a:srgbClr val="FFFFFF"/>
              </a:solidFill>
            </a:endParaRPr>
          </a:p>
        </p:txBody>
      </p:sp>
      <p:sp>
        <p:nvSpPr>
          <p:cNvPr id="4" name="TextBox 3"/>
          <p:cNvSpPr txBox="1"/>
          <p:nvPr/>
        </p:nvSpPr>
        <p:spPr>
          <a:xfrm>
            <a:off x="-589196" y="2212892"/>
            <a:ext cx="184666" cy="369332"/>
          </a:xfrm>
          <a:prstGeom prst="rect">
            <a:avLst/>
          </a:prstGeom>
          <a:noFill/>
        </p:spPr>
        <p:txBody>
          <a:bodyPr wrap="none" rtlCol="0">
            <a:spAutoFit/>
          </a:bodyPr>
          <a:lstStyle/>
          <a:p>
            <a:endParaRPr lang="en-US"/>
          </a:p>
        </p:txBody>
      </p:sp>
      <p:pic>
        <p:nvPicPr>
          <p:cNvPr id="7" name="Picture 6" descr="Catalyst for Learn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392"/>
            <a:ext cx="2924653" cy="1503862"/>
          </a:xfrm>
          <a:prstGeom prst="rect">
            <a:avLst/>
          </a:prstGeom>
        </p:spPr>
      </p:pic>
      <p:pic>
        <p:nvPicPr>
          <p:cNvPr id="10" name="Picture 9" descr="SocialLearnDashboar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819" y="4509411"/>
            <a:ext cx="2734153" cy="1666683"/>
          </a:xfrm>
          <a:prstGeom prst="rect">
            <a:avLst/>
          </a:prstGeom>
        </p:spPr>
      </p:pic>
      <p:pic>
        <p:nvPicPr>
          <p:cNvPr id="11" name="Picture 10" descr="student_research_web.jpg"/>
          <p:cNvPicPr>
            <a:picLocks noChangeAspect="1"/>
          </p:cNvPicPr>
          <p:nvPr/>
        </p:nvPicPr>
        <p:blipFill>
          <a:blip r:embed="rId5"/>
          <a:stretch>
            <a:fillRect/>
          </a:stretch>
        </p:blipFill>
        <p:spPr>
          <a:xfrm>
            <a:off x="2655375" y="2756811"/>
            <a:ext cx="1212541" cy="1825438"/>
          </a:xfrm>
          <a:prstGeom prst="rect">
            <a:avLst/>
          </a:prstGeom>
        </p:spPr>
      </p:pic>
      <p:pic>
        <p:nvPicPr>
          <p:cNvPr id="13" name="Picture 12"/>
          <p:cNvPicPr>
            <a:picLocks noChangeAspect="1"/>
          </p:cNvPicPr>
          <p:nvPr/>
        </p:nvPicPr>
        <p:blipFill rotWithShape="1">
          <a:blip r:embed="rId6"/>
          <a:srcRect l="10636"/>
          <a:stretch/>
        </p:blipFill>
        <p:spPr>
          <a:xfrm>
            <a:off x="0" y="4699511"/>
            <a:ext cx="1893355" cy="2158489"/>
          </a:xfrm>
          <a:prstGeom prst="rect">
            <a:avLst/>
          </a:prstGeom>
        </p:spPr>
      </p:pic>
    </p:spTree>
    <p:extLst>
      <p:ext uri="{BB962C8B-B14F-4D97-AF65-F5344CB8AC3E}">
        <p14:creationId xmlns:p14="http://schemas.microsoft.com/office/powerpoint/2010/main" val="17748245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10459"/>
            <a:ext cx="8229600" cy="1143000"/>
          </a:xfrm>
        </p:spPr>
        <p:txBody>
          <a:bodyPr>
            <a:normAutofit fontScale="90000"/>
          </a:bodyPr>
          <a:lstStyle/>
          <a:p>
            <a:r>
              <a:rPr lang="en-US" dirty="0" smtClean="0">
                <a:solidFill>
                  <a:schemeClr val="bg1"/>
                </a:solidFill>
              </a:rPr>
              <a:t>Being Disrupted</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and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Disrupting </a:t>
            </a:r>
            <a:r>
              <a:rPr lang="en-US" dirty="0">
                <a:solidFill>
                  <a:schemeClr val="bg1"/>
                </a:solidFill>
              </a:rPr>
              <a:t>Ourselves</a:t>
            </a:r>
          </a:p>
        </p:txBody>
      </p:sp>
    </p:spTree>
    <p:extLst>
      <p:ext uri="{BB962C8B-B14F-4D97-AF65-F5344CB8AC3E}">
        <p14:creationId xmlns:p14="http://schemas.microsoft.com/office/powerpoint/2010/main" val="40384252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10459"/>
            <a:ext cx="8229600" cy="1143000"/>
          </a:xfrm>
        </p:spPr>
        <p:txBody>
          <a:bodyPr/>
          <a:lstStyle/>
          <a:p>
            <a:r>
              <a:rPr lang="en-US" dirty="0" smtClean="0">
                <a:solidFill>
                  <a:schemeClr val="bg1"/>
                </a:solidFill>
              </a:rPr>
              <a:t>Being Disrupted</a:t>
            </a:r>
            <a:endParaRPr lang="en-US" dirty="0">
              <a:solidFill>
                <a:schemeClr val="bg1"/>
              </a:solidFill>
            </a:endParaRPr>
          </a:p>
        </p:txBody>
      </p:sp>
    </p:spTree>
    <p:extLst>
      <p:ext uri="{BB962C8B-B14F-4D97-AF65-F5344CB8AC3E}">
        <p14:creationId xmlns:p14="http://schemas.microsoft.com/office/powerpoint/2010/main" val="5526266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p:cNvSpPr/>
          <p:nvPr/>
        </p:nvSpPr>
        <p:spPr>
          <a:xfrm>
            <a:off x="3072179" y="2239579"/>
            <a:ext cx="2989200" cy="1917157"/>
          </a:xfrm>
          <a:prstGeom prst="ellipse">
            <a:avLst/>
          </a:pr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19" name="Picture 18" descr="LAwordclou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653" y="4279439"/>
            <a:ext cx="3560347" cy="1722953"/>
          </a:xfrm>
          <a:prstGeom prst="rect">
            <a:avLst/>
          </a:prstGeom>
        </p:spPr>
      </p:pic>
      <p:pic>
        <p:nvPicPr>
          <p:cNvPr id="21" name="Picture 20" descr="obamashakeu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34155"/>
            <a:ext cx="4179862" cy="1723845"/>
          </a:xfrm>
          <a:prstGeom prst="rect">
            <a:avLst/>
          </a:prstGeom>
        </p:spPr>
      </p:pic>
      <p:pic>
        <p:nvPicPr>
          <p:cNvPr id="22" name="Picture 21" descr="homePage_banner_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80" y="1626474"/>
            <a:ext cx="1872238" cy="777889"/>
          </a:xfrm>
          <a:prstGeom prst="rect">
            <a:avLst/>
          </a:prstGeom>
        </p:spPr>
      </p:pic>
      <p:pic>
        <p:nvPicPr>
          <p:cNvPr id="23" name="Picture 22" descr="Courser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80" y="132536"/>
            <a:ext cx="3068517" cy="1493938"/>
          </a:xfrm>
          <a:prstGeom prst="rect">
            <a:avLst/>
          </a:prstGeom>
        </p:spPr>
      </p:pic>
      <p:sp>
        <p:nvSpPr>
          <p:cNvPr id="5" name="TextBox 4"/>
          <p:cNvSpPr txBox="1"/>
          <p:nvPr/>
        </p:nvSpPr>
        <p:spPr>
          <a:xfrm>
            <a:off x="3072178" y="2774775"/>
            <a:ext cx="2989200" cy="830997"/>
          </a:xfrm>
          <a:prstGeom prst="rect">
            <a:avLst/>
          </a:prstGeom>
          <a:noFill/>
        </p:spPr>
        <p:txBody>
          <a:bodyPr wrap="square" rtlCol="0">
            <a:spAutoFit/>
          </a:bodyPr>
          <a:lstStyle/>
          <a:p>
            <a:pPr algn="ctr"/>
            <a:r>
              <a:rPr lang="en-US" sz="2400" dirty="0" smtClean="0">
                <a:solidFill>
                  <a:srgbClr val="FFFF00"/>
                </a:solidFill>
                <a:latin typeface="Calibri"/>
              </a:rPr>
              <a:t>External Forces of Potential Disruption</a:t>
            </a:r>
            <a:endParaRPr lang="en-US" sz="2400" dirty="0">
              <a:solidFill>
                <a:srgbClr val="FFFF00"/>
              </a:solidFill>
              <a:latin typeface="Calibri"/>
            </a:endParaRPr>
          </a:p>
        </p:txBody>
      </p:sp>
      <p:sp>
        <p:nvSpPr>
          <p:cNvPr id="6" name="Oval 5"/>
          <p:cNvSpPr/>
          <p:nvPr/>
        </p:nvSpPr>
        <p:spPr>
          <a:xfrm>
            <a:off x="326251" y="130844"/>
            <a:ext cx="8577202" cy="6424104"/>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extBox 1"/>
          <p:cNvSpPr txBox="1"/>
          <p:nvPr/>
        </p:nvSpPr>
        <p:spPr>
          <a:xfrm>
            <a:off x="6158518" y="1942698"/>
            <a:ext cx="2842074" cy="461665"/>
          </a:xfrm>
          <a:prstGeom prst="rect">
            <a:avLst/>
          </a:prstGeom>
          <a:noFill/>
        </p:spPr>
        <p:txBody>
          <a:bodyPr wrap="square" rtlCol="0">
            <a:spAutoFit/>
          </a:bodyPr>
          <a:lstStyle/>
          <a:p>
            <a:r>
              <a:rPr lang="en-US" sz="2400" dirty="0" smtClean="0">
                <a:solidFill>
                  <a:prstClr val="white"/>
                </a:solidFill>
                <a:latin typeface="Calibri"/>
              </a:rPr>
              <a:t>Skill-based Learning</a:t>
            </a:r>
            <a:endParaRPr lang="en-US" sz="2400" dirty="0">
              <a:solidFill>
                <a:prstClr val="white"/>
              </a:solidFill>
              <a:latin typeface="Calibri"/>
            </a:endParaRPr>
          </a:p>
        </p:txBody>
      </p:sp>
      <p:sp>
        <p:nvSpPr>
          <p:cNvPr id="11" name="TextBox 10"/>
          <p:cNvSpPr txBox="1"/>
          <p:nvPr/>
        </p:nvSpPr>
        <p:spPr>
          <a:xfrm>
            <a:off x="6353893" y="3325739"/>
            <a:ext cx="2627716" cy="830997"/>
          </a:xfrm>
          <a:prstGeom prst="rect">
            <a:avLst/>
          </a:prstGeom>
          <a:noFill/>
        </p:spPr>
        <p:txBody>
          <a:bodyPr wrap="square" rtlCol="0">
            <a:spAutoFit/>
          </a:bodyPr>
          <a:lstStyle/>
          <a:p>
            <a:r>
              <a:rPr lang="en-US" sz="2400" dirty="0" smtClean="0">
                <a:solidFill>
                  <a:prstClr val="white"/>
                </a:solidFill>
                <a:latin typeface="Calibri"/>
              </a:rPr>
              <a:t>Data Analytics / Adaptive Learning</a:t>
            </a:r>
            <a:endParaRPr lang="en-US" sz="2400" dirty="0">
              <a:solidFill>
                <a:prstClr val="white"/>
              </a:solidFill>
              <a:latin typeface="Calibri"/>
            </a:endParaRPr>
          </a:p>
        </p:txBody>
      </p:sp>
      <p:sp>
        <p:nvSpPr>
          <p:cNvPr id="12" name="TextBox 11"/>
          <p:cNvSpPr txBox="1"/>
          <p:nvPr/>
        </p:nvSpPr>
        <p:spPr>
          <a:xfrm>
            <a:off x="137180" y="2543942"/>
            <a:ext cx="3279595" cy="461665"/>
          </a:xfrm>
          <a:prstGeom prst="rect">
            <a:avLst/>
          </a:prstGeom>
          <a:noFill/>
        </p:spPr>
        <p:txBody>
          <a:bodyPr wrap="square" rtlCol="0">
            <a:spAutoFit/>
          </a:bodyPr>
          <a:lstStyle/>
          <a:p>
            <a:r>
              <a:rPr lang="en-US" sz="2400" dirty="0" smtClean="0">
                <a:solidFill>
                  <a:prstClr val="white"/>
                </a:solidFill>
                <a:latin typeface="Calibri"/>
              </a:rPr>
              <a:t>Open Online Courses </a:t>
            </a:r>
            <a:endParaRPr lang="en-US" sz="2400" dirty="0">
              <a:solidFill>
                <a:prstClr val="white"/>
              </a:solidFill>
              <a:latin typeface="Calibri"/>
            </a:endParaRPr>
          </a:p>
        </p:txBody>
      </p:sp>
      <p:sp>
        <p:nvSpPr>
          <p:cNvPr id="13" name="TextBox 12"/>
          <p:cNvSpPr txBox="1"/>
          <p:nvPr/>
        </p:nvSpPr>
        <p:spPr>
          <a:xfrm>
            <a:off x="1007302" y="4279439"/>
            <a:ext cx="3666298" cy="830997"/>
          </a:xfrm>
          <a:prstGeom prst="rect">
            <a:avLst/>
          </a:prstGeom>
          <a:noFill/>
        </p:spPr>
        <p:txBody>
          <a:bodyPr wrap="square" rtlCol="0">
            <a:spAutoFit/>
          </a:bodyPr>
          <a:lstStyle/>
          <a:p>
            <a:r>
              <a:rPr lang="en-US" sz="2400" dirty="0" smtClean="0">
                <a:solidFill>
                  <a:prstClr val="white"/>
                </a:solidFill>
                <a:latin typeface="Calibri"/>
              </a:rPr>
              <a:t>Public Pressure on Access, Metrics of Impact</a:t>
            </a:r>
            <a:endParaRPr lang="en-US" sz="2400" dirty="0">
              <a:solidFill>
                <a:prstClr val="white"/>
              </a:solidFill>
              <a:latin typeface="Calibri"/>
            </a:endParaRPr>
          </a:p>
        </p:txBody>
      </p:sp>
      <p:pic>
        <p:nvPicPr>
          <p:cNvPr id="4" name="Picture 3" descr="lynda.com.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0740" y="199451"/>
            <a:ext cx="1670869" cy="1670869"/>
          </a:xfrm>
          <a:prstGeom prst="rect">
            <a:avLst/>
          </a:prstGeom>
        </p:spPr>
      </p:pic>
      <p:pic>
        <p:nvPicPr>
          <p:cNvPr id="7" name="Picture 6" descr="codeacademy-dropshadow-6401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3600" y="199451"/>
            <a:ext cx="2637140" cy="1236160"/>
          </a:xfrm>
          <a:prstGeom prst="rect">
            <a:avLst/>
          </a:prstGeom>
        </p:spPr>
      </p:pic>
    </p:spTree>
    <p:extLst>
      <p:ext uri="{BB962C8B-B14F-4D97-AF65-F5344CB8AC3E}">
        <p14:creationId xmlns:p14="http://schemas.microsoft.com/office/powerpoint/2010/main" val="2735900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oc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20315"/>
            <a:ext cx="5272689" cy="2773495"/>
          </a:xfrm>
          <a:prstGeom prst="rect">
            <a:avLst/>
          </a:prstGeom>
        </p:spPr>
      </p:pic>
      <p:pic>
        <p:nvPicPr>
          <p:cNvPr id="8" name="Picture 7" descr="mooc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134442"/>
            <a:ext cx="5272689" cy="2925885"/>
          </a:xfrm>
          <a:prstGeom prst="rect">
            <a:avLst/>
          </a:prstGeom>
        </p:spPr>
      </p:pic>
      <p:sp>
        <p:nvSpPr>
          <p:cNvPr id="9" name="TextBox 8"/>
          <p:cNvSpPr txBox="1"/>
          <p:nvPr/>
        </p:nvSpPr>
        <p:spPr>
          <a:xfrm>
            <a:off x="614947" y="6344627"/>
            <a:ext cx="8529053" cy="369332"/>
          </a:xfrm>
          <a:prstGeom prst="rect">
            <a:avLst/>
          </a:prstGeom>
          <a:noFill/>
        </p:spPr>
        <p:txBody>
          <a:bodyPr wrap="square" rtlCol="0">
            <a:spAutoFit/>
          </a:bodyPr>
          <a:lstStyle/>
          <a:p>
            <a:r>
              <a:rPr lang="en-US" dirty="0">
                <a:solidFill>
                  <a:prstClr val="black"/>
                </a:solidFill>
                <a:latin typeface="Calibri"/>
              </a:rPr>
              <a:t>http://</a:t>
            </a:r>
            <a:r>
              <a:rPr lang="en-US" dirty="0" err="1">
                <a:solidFill>
                  <a:prstClr val="black"/>
                </a:solidFill>
                <a:latin typeface="Calibri"/>
              </a:rPr>
              <a:t>pando.com</a:t>
            </a:r>
            <a:r>
              <a:rPr lang="en-US" dirty="0">
                <a:solidFill>
                  <a:prstClr val="black"/>
                </a:solidFill>
                <a:latin typeface="Calibri"/>
              </a:rPr>
              <a:t>/2013/09/13/</a:t>
            </a:r>
            <a:r>
              <a:rPr lang="en-US" dirty="0" err="1">
                <a:solidFill>
                  <a:prstClr val="black"/>
                </a:solidFill>
                <a:latin typeface="Calibri"/>
              </a:rPr>
              <a:t>moocs</a:t>
            </a:r>
            <a:r>
              <a:rPr lang="en-US" dirty="0">
                <a:solidFill>
                  <a:prstClr val="black"/>
                </a:solidFill>
                <a:latin typeface="Calibri"/>
              </a:rPr>
              <a:t>-and-the-</a:t>
            </a:r>
            <a:r>
              <a:rPr lang="en-US" dirty="0" err="1">
                <a:solidFill>
                  <a:prstClr val="black"/>
                </a:solidFill>
                <a:latin typeface="Calibri"/>
              </a:rPr>
              <a:t>gartner</a:t>
            </a:r>
            <a:r>
              <a:rPr lang="en-US" dirty="0">
                <a:solidFill>
                  <a:prstClr val="black"/>
                </a:solidFill>
                <a:latin typeface="Calibri"/>
              </a:rPr>
              <a:t>-hype-cycle-a-very-slow-tsunami/</a:t>
            </a:r>
          </a:p>
        </p:txBody>
      </p:sp>
      <p:sp>
        <p:nvSpPr>
          <p:cNvPr id="2" name="TextBox 1"/>
          <p:cNvSpPr txBox="1"/>
          <p:nvPr/>
        </p:nvSpPr>
        <p:spPr>
          <a:xfrm>
            <a:off x="288051" y="982053"/>
            <a:ext cx="1558097" cy="646331"/>
          </a:xfrm>
          <a:prstGeom prst="rect">
            <a:avLst/>
          </a:prstGeom>
          <a:noFill/>
        </p:spPr>
        <p:txBody>
          <a:bodyPr wrap="square" rtlCol="0">
            <a:spAutoFit/>
          </a:bodyPr>
          <a:lstStyle/>
          <a:p>
            <a:r>
              <a:rPr lang="en-US" dirty="0" smtClean="0">
                <a:solidFill>
                  <a:srgbClr val="FF0000"/>
                </a:solidFill>
              </a:rPr>
              <a:t>Gartner Group Hype Cycle</a:t>
            </a:r>
            <a:endParaRPr lang="en-US" dirty="0">
              <a:solidFill>
                <a:srgbClr val="FF0000"/>
              </a:solidFill>
            </a:endParaRPr>
          </a:p>
        </p:txBody>
      </p:sp>
      <p:sp>
        <p:nvSpPr>
          <p:cNvPr id="6" name="TextBox 5"/>
          <p:cNvSpPr txBox="1"/>
          <p:nvPr/>
        </p:nvSpPr>
        <p:spPr>
          <a:xfrm>
            <a:off x="288051" y="4041328"/>
            <a:ext cx="1558097" cy="646331"/>
          </a:xfrm>
          <a:prstGeom prst="rect">
            <a:avLst/>
          </a:prstGeom>
          <a:noFill/>
        </p:spPr>
        <p:txBody>
          <a:bodyPr wrap="square" rtlCol="0">
            <a:spAutoFit/>
          </a:bodyPr>
          <a:lstStyle/>
          <a:p>
            <a:r>
              <a:rPr lang="en-US" dirty="0" smtClean="0">
                <a:solidFill>
                  <a:srgbClr val="FF0000"/>
                </a:solidFill>
              </a:rPr>
              <a:t>MOOC</a:t>
            </a:r>
          </a:p>
          <a:p>
            <a:r>
              <a:rPr lang="en-US" dirty="0" smtClean="0">
                <a:solidFill>
                  <a:srgbClr val="FF0000"/>
                </a:solidFill>
              </a:rPr>
              <a:t>Hype Cycle</a:t>
            </a:r>
            <a:endParaRPr lang="en-US" dirty="0">
              <a:solidFill>
                <a:srgbClr val="FF0000"/>
              </a:solidFill>
            </a:endParaRPr>
          </a:p>
        </p:txBody>
      </p:sp>
    </p:spTree>
    <p:extLst>
      <p:ext uri="{BB962C8B-B14F-4D97-AF65-F5344CB8AC3E}">
        <p14:creationId xmlns:p14="http://schemas.microsoft.com/office/powerpoint/2010/main" val="4175741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83651" cy="1143000"/>
          </a:xfrm>
        </p:spPr>
        <p:txBody>
          <a:bodyPr>
            <a:normAutofit fontScale="90000"/>
          </a:bodyPr>
          <a:lstStyle/>
          <a:p>
            <a:r>
              <a:rPr lang="en-US" dirty="0" smtClean="0">
                <a:solidFill>
                  <a:srgbClr val="FFFF00"/>
                </a:solidFill>
              </a:rPr>
              <a:t>Learning Analytics</a:t>
            </a:r>
            <a:endParaRPr lang="en-US" dirty="0">
              <a:solidFill>
                <a:srgbClr val="FFFF00"/>
              </a:solidFill>
            </a:endParaRPr>
          </a:p>
        </p:txBody>
      </p:sp>
      <p:pic>
        <p:nvPicPr>
          <p:cNvPr id="5" name="Picture 4" descr="Learning_Dashboard_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24" y="998326"/>
            <a:ext cx="3513934" cy="2134214"/>
          </a:xfrm>
          <a:prstGeom prst="rect">
            <a:avLst/>
          </a:prstGeom>
        </p:spPr>
      </p:pic>
      <p:pic>
        <p:nvPicPr>
          <p:cNvPr id="6" name="Picture 5" descr="SNAP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436" y="3132488"/>
            <a:ext cx="4913174" cy="2541990"/>
          </a:xfrm>
          <a:prstGeom prst="rect">
            <a:avLst/>
          </a:prstGeom>
        </p:spPr>
      </p:pic>
      <p:pic>
        <p:nvPicPr>
          <p:cNvPr id="7" name="Picture 6" descr="BbLear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426" y="144290"/>
            <a:ext cx="4160018" cy="2923898"/>
          </a:xfrm>
          <a:prstGeom prst="rect">
            <a:avLst/>
          </a:prstGeom>
        </p:spPr>
      </p:pic>
      <p:pic>
        <p:nvPicPr>
          <p:cNvPr id="8" name="Picture 7" descr="Knewton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68653"/>
            <a:ext cx="5204952" cy="2602476"/>
          </a:xfrm>
          <a:prstGeom prst="rect">
            <a:avLst/>
          </a:prstGeom>
        </p:spPr>
      </p:pic>
      <p:sp>
        <p:nvSpPr>
          <p:cNvPr id="9" name="Title 1"/>
          <p:cNvSpPr txBox="1">
            <a:spLocks/>
          </p:cNvSpPr>
          <p:nvPr/>
        </p:nvSpPr>
        <p:spPr>
          <a:xfrm>
            <a:off x="152400" y="2923314"/>
            <a:ext cx="4083651"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latin typeface="Calibri"/>
              </a:rPr>
              <a:t>Adaptive Learning</a:t>
            </a:r>
            <a:endParaRPr lang="en-US" dirty="0">
              <a:solidFill>
                <a:srgbClr val="FFFF00"/>
              </a:solidFill>
              <a:latin typeface="Calibri"/>
            </a:endParaRPr>
          </a:p>
        </p:txBody>
      </p:sp>
      <p:sp>
        <p:nvSpPr>
          <p:cNvPr id="10" name="Title 1"/>
          <p:cNvSpPr txBox="1">
            <a:spLocks/>
          </p:cNvSpPr>
          <p:nvPr/>
        </p:nvSpPr>
        <p:spPr>
          <a:xfrm>
            <a:off x="5204952" y="5672139"/>
            <a:ext cx="4083651"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latin typeface="Calibri"/>
              </a:rPr>
              <a:t>Intelligent tutors</a:t>
            </a:r>
            <a:endParaRPr lang="en-US" dirty="0">
              <a:solidFill>
                <a:srgbClr val="FFFF00"/>
              </a:solidFill>
              <a:latin typeface="Calibri"/>
            </a:endParaRPr>
          </a:p>
        </p:txBody>
      </p:sp>
    </p:spTree>
    <p:extLst>
      <p:ext uri="{BB962C8B-B14F-4D97-AF65-F5344CB8AC3E}">
        <p14:creationId xmlns:p14="http://schemas.microsoft.com/office/powerpoint/2010/main" val="9585794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1793686" y="845218"/>
            <a:ext cx="5956225" cy="1815882"/>
          </a:xfrm>
          <a:prstGeom prst="rect">
            <a:avLst/>
          </a:prstGeom>
          <a:noFill/>
        </p:spPr>
        <p:txBody>
          <a:bodyPr wrap="square" rtlCol="0">
            <a:spAutoFit/>
          </a:bodyPr>
          <a:lstStyle/>
          <a:p>
            <a:pPr algn="ctr"/>
            <a:r>
              <a:rPr lang="en-US" sz="2800" dirty="0">
                <a:solidFill>
                  <a:srgbClr val="FFFFFF"/>
                </a:solidFill>
                <a:latin typeface="Calibri"/>
              </a:rPr>
              <a:t>“I have 150,000 data points about your students that you don’t have.” </a:t>
            </a:r>
          </a:p>
          <a:p>
            <a:pPr algn="ctr"/>
            <a:endParaRPr lang="en-US" sz="2800" dirty="0">
              <a:solidFill>
                <a:srgbClr val="FFFFFF"/>
              </a:solidFill>
              <a:latin typeface="Calibri"/>
            </a:endParaRPr>
          </a:p>
          <a:p>
            <a:pPr algn="ctr"/>
            <a:r>
              <a:rPr lang="en-US" sz="2800" dirty="0">
                <a:solidFill>
                  <a:srgbClr val="FFFFFF"/>
                </a:solidFill>
                <a:latin typeface="Calibri"/>
              </a:rPr>
              <a:t>CEO, </a:t>
            </a:r>
            <a:r>
              <a:rPr lang="en-US" sz="2800" dirty="0" err="1">
                <a:solidFill>
                  <a:srgbClr val="FFFFFF"/>
                </a:solidFill>
                <a:latin typeface="Calibri"/>
              </a:rPr>
              <a:t>Knewton</a:t>
            </a:r>
            <a:endParaRPr lang="en-US" sz="2800" dirty="0">
              <a:solidFill>
                <a:srgbClr val="FFFFFF"/>
              </a:solidFill>
              <a:latin typeface="Calibri"/>
            </a:endParaRPr>
          </a:p>
        </p:txBody>
      </p:sp>
      <p:pic>
        <p:nvPicPr>
          <p:cNvPr id="14" name="Picture 13" descr="Knewton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211" y="3521607"/>
            <a:ext cx="4710185" cy="2355093"/>
          </a:xfrm>
          <a:prstGeom prst="rect">
            <a:avLst/>
          </a:prstGeom>
        </p:spPr>
      </p:pic>
    </p:spTree>
    <p:extLst>
      <p:ext uri="{BB962C8B-B14F-4D97-AF65-F5344CB8AC3E}">
        <p14:creationId xmlns:p14="http://schemas.microsoft.com/office/powerpoint/2010/main" val="147455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00666" y="2723444"/>
            <a:ext cx="7318022" cy="1569660"/>
          </a:xfrm>
          <a:prstGeom prst="rect">
            <a:avLst/>
          </a:prstGeom>
          <a:noFill/>
        </p:spPr>
        <p:txBody>
          <a:bodyPr wrap="square" rtlCol="0">
            <a:spAutoFit/>
          </a:bodyPr>
          <a:lstStyle/>
          <a:p>
            <a:r>
              <a:rPr lang="en-US" sz="3200" dirty="0" smtClean="0">
                <a:solidFill>
                  <a:srgbClr val="FFFFFF"/>
                </a:solidFill>
                <a:latin typeface="Calibri"/>
              </a:rPr>
              <a:t>We are working out a great tension between </a:t>
            </a:r>
            <a:r>
              <a:rPr lang="en-US" sz="3200" dirty="0" smtClean="0">
                <a:solidFill>
                  <a:srgbClr val="FFFF00"/>
                </a:solidFill>
                <a:latin typeface="Calibri"/>
              </a:rPr>
              <a:t>integration</a:t>
            </a:r>
            <a:r>
              <a:rPr lang="en-US" sz="3200" dirty="0" smtClean="0">
                <a:solidFill>
                  <a:srgbClr val="FFFFFF"/>
                </a:solidFill>
                <a:latin typeface="Calibri"/>
              </a:rPr>
              <a:t> and </a:t>
            </a:r>
            <a:r>
              <a:rPr lang="en-US" sz="3200" dirty="0" smtClean="0">
                <a:solidFill>
                  <a:srgbClr val="FFFF00"/>
                </a:solidFill>
                <a:latin typeface="Calibri"/>
              </a:rPr>
              <a:t>dis-integration</a:t>
            </a:r>
            <a:r>
              <a:rPr lang="en-US" sz="3200" dirty="0" smtClean="0">
                <a:solidFill>
                  <a:srgbClr val="FFFFFF"/>
                </a:solidFill>
                <a:latin typeface="Calibri"/>
              </a:rPr>
              <a:t>. </a:t>
            </a:r>
            <a:endParaRPr lang="en-US" sz="3200" dirty="0">
              <a:solidFill>
                <a:srgbClr val="FFFFFF"/>
              </a:solidFill>
              <a:latin typeface="Calibri"/>
            </a:endParaRPr>
          </a:p>
          <a:p>
            <a:endParaRPr lang="en-US" sz="3200" dirty="0">
              <a:solidFill>
                <a:prstClr val="black"/>
              </a:solidFill>
              <a:latin typeface="Calibri"/>
            </a:endParaRPr>
          </a:p>
        </p:txBody>
      </p:sp>
    </p:spTree>
    <p:extLst>
      <p:ext uri="{BB962C8B-B14F-4D97-AF65-F5344CB8AC3E}">
        <p14:creationId xmlns:p14="http://schemas.microsoft.com/office/powerpoint/2010/main" val="13121713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624" y="433396"/>
            <a:ext cx="8229600" cy="1143000"/>
          </a:xfrm>
        </p:spPr>
        <p:txBody>
          <a:bodyPr>
            <a:normAutofit fontScale="90000"/>
          </a:bodyPr>
          <a:lstStyle/>
          <a:p>
            <a:r>
              <a:rPr lang="en-US" dirty="0" smtClean="0">
                <a:solidFill>
                  <a:srgbClr val="FFFF00"/>
                </a:solidFill>
              </a:rPr>
              <a:t>The split logic of the learning paradigm</a:t>
            </a:r>
            <a:endParaRPr lang="en-US" dirty="0">
              <a:solidFill>
                <a:srgbClr val="FFFF00"/>
              </a:solidFill>
            </a:endParaRPr>
          </a:p>
        </p:txBody>
      </p:sp>
      <p:sp>
        <p:nvSpPr>
          <p:cNvPr id="3" name="Curved Left Arrow 2"/>
          <p:cNvSpPr/>
          <p:nvPr/>
        </p:nvSpPr>
        <p:spPr>
          <a:xfrm>
            <a:off x="3677444" y="1812483"/>
            <a:ext cx="1005344" cy="222260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4" name="TextBox 3"/>
          <p:cNvSpPr txBox="1"/>
          <p:nvPr/>
        </p:nvSpPr>
        <p:spPr>
          <a:xfrm>
            <a:off x="5638524" y="3699226"/>
            <a:ext cx="3505476" cy="2831544"/>
          </a:xfrm>
          <a:prstGeom prst="rect">
            <a:avLst/>
          </a:prstGeom>
          <a:noFill/>
        </p:spPr>
        <p:txBody>
          <a:bodyPr wrap="square" rtlCol="0">
            <a:spAutoFit/>
          </a:bodyPr>
          <a:lstStyle/>
          <a:p>
            <a:r>
              <a:rPr lang="en-US" sz="2000" dirty="0" smtClean="0">
                <a:solidFill>
                  <a:srgbClr val="FFFF00"/>
                </a:solidFill>
                <a:latin typeface="Calibri"/>
              </a:rPr>
              <a:t>Integrative (holistic, coherent)</a:t>
            </a:r>
            <a:r>
              <a:rPr lang="en-US" sz="2000" dirty="0" smtClean="0">
                <a:solidFill>
                  <a:prstClr val="white"/>
                </a:solidFill>
                <a:latin typeface="Calibri"/>
              </a:rPr>
              <a:t>: </a:t>
            </a:r>
          </a:p>
          <a:p>
            <a:r>
              <a:rPr lang="en-US" sz="2000" dirty="0">
                <a:solidFill>
                  <a:prstClr val="white"/>
                </a:solidFill>
                <a:latin typeface="Calibri"/>
              </a:rPr>
              <a:t>	</a:t>
            </a:r>
            <a:r>
              <a:rPr lang="en-US" sz="2000" dirty="0" smtClean="0">
                <a:solidFill>
                  <a:prstClr val="white"/>
                </a:solidFill>
                <a:latin typeface="Calibri"/>
              </a:rPr>
              <a:t>Design of whole learning 		experiences</a:t>
            </a:r>
          </a:p>
          <a:p>
            <a:r>
              <a:rPr lang="en-US" sz="2000" dirty="0">
                <a:solidFill>
                  <a:prstClr val="white"/>
                </a:solidFill>
                <a:latin typeface="Calibri"/>
              </a:rPr>
              <a:t>	C</a:t>
            </a:r>
            <a:r>
              <a:rPr lang="en-US" sz="2000" dirty="0" smtClean="0">
                <a:solidFill>
                  <a:prstClr val="white"/>
                </a:solidFill>
                <a:latin typeface="Calibri"/>
              </a:rPr>
              <a:t>urricular and co-curricular</a:t>
            </a:r>
            <a:endParaRPr lang="en-US" sz="2000" dirty="0">
              <a:solidFill>
                <a:prstClr val="white"/>
              </a:solidFill>
              <a:latin typeface="Calibri"/>
            </a:endParaRPr>
          </a:p>
          <a:p>
            <a:pPr lvl="1"/>
            <a:r>
              <a:rPr lang="en-US" sz="2000" dirty="0" smtClean="0">
                <a:solidFill>
                  <a:prstClr val="white"/>
                </a:solidFill>
                <a:latin typeface="Calibri"/>
              </a:rPr>
              <a:t>Competencies  as part of a whole vision of learning</a:t>
            </a:r>
          </a:p>
          <a:p>
            <a:pPr lvl="1"/>
            <a:r>
              <a:rPr lang="en-US" sz="2000" dirty="0" smtClean="0">
                <a:solidFill>
                  <a:prstClr val="white"/>
                </a:solidFill>
                <a:latin typeface="Calibri"/>
              </a:rPr>
              <a:t>Connections</a:t>
            </a:r>
          </a:p>
          <a:p>
            <a:r>
              <a:rPr lang="en-US" sz="2000" dirty="0" smtClean="0">
                <a:solidFill>
                  <a:prstClr val="white"/>
                </a:solidFill>
                <a:latin typeface="Calibri"/>
              </a:rPr>
              <a:t>	</a:t>
            </a:r>
            <a:r>
              <a:rPr lang="en-US" sz="2000" i="1" dirty="0" smtClean="0">
                <a:solidFill>
                  <a:prstClr val="white"/>
                </a:solidFill>
                <a:latin typeface="Calibri"/>
              </a:rPr>
              <a:t>Formation </a:t>
            </a:r>
          </a:p>
          <a:p>
            <a:endParaRPr lang="en-US" dirty="0">
              <a:solidFill>
                <a:prstClr val="white"/>
              </a:solidFill>
              <a:latin typeface="Calibri"/>
            </a:endParaRPr>
          </a:p>
        </p:txBody>
      </p:sp>
      <p:sp>
        <p:nvSpPr>
          <p:cNvPr id="6" name="TextBox 5"/>
          <p:cNvSpPr txBox="1"/>
          <p:nvPr/>
        </p:nvSpPr>
        <p:spPr>
          <a:xfrm>
            <a:off x="101413" y="2484133"/>
            <a:ext cx="3505476" cy="3108544"/>
          </a:xfrm>
          <a:prstGeom prst="rect">
            <a:avLst/>
          </a:prstGeom>
          <a:noFill/>
        </p:spPr>
        <p:txBody>
          <a:bodyPr wrap="square" rtlCol="0">
            <a:spAutoFit/>
          </a:bodyPr>
          <a:lstStyle/>
          <a:p>
            <a:r>
              <a:rPr lang="en-US" sz="2000" dirty="0" smtClean="0">
                <a:solidFill>
                  <a:srgbClr val="FFFF00"/>
                </a:solidFill>
                <a:latin typeface="Calibri"/>
              </a:rPr>
              <a:t>Disintegrative (granular)</a:t>
            </a:r>
            <a:r>
              <a:rPr lang="en-US" sz="2000" dirty="0" smtClean="0">
                <a:solidFill>
                  <a:prstClr val="white"/>
                </a:solidFill>
                <a:latin typeface="Calibri"/>
              </a:rPr>
              <a:t>: </a:t>
            </a:r>
          </a:p>
          <a:p>
            <a:r>
              <a:rPr lang="en-US" sz="2000" dirty="0">
                <a:solidFill>
                  <a:prstClr val="white"/>
                </a:solidFill>
                <a:latin typeface="Calibri"/>
              </a:rPr>
              <a:t>	</a:t>
            </a:r>
            <a:r>
              <a:rPr lang="en-US" sz="2000" dirty="0" smtClean="0">
                <a:solidFill>
                  <a:prstClr val="white"/>
                </a:solidFill>
                <a:latin typeface="Calibri"/>
              </a:rPr>
              <a:t>Design of discrete experiences</a:t>
            </a:r>
          </a:p>
          <a:p>
            <a:r>
              <a:rPr lang="en-US" sz="2000" dirty="0">
                <a:solidFill>
                  <a:prstClr val="white"/>
                </a:solidFill>
                <a:latin typeface="Calibri"/>
              </a:rPr>
              <a:t>	</a:t>
            </a:r>
            <a:r>
              <a:rPr lang="en-US" sz="2000" dirty="0" smtClean="0">
                <a:solidFill>
                  <a:prstClr val="white"/>
                </a:solidFill>
                <a:latin typeface="Calibri"/>
              </a:rPr>
              <a:t>Outcomes driven</a:t>
            </a:r>
          </a:p>
          <a:p>
            <a:r>
              <a:rPr lang="en-US" sz="2000" dirty="0" smtClean="0">
                <a:solidFill>
                  <a:prstClr val="white"/>
                </a:solidFill>
                <a:latin typeface="Calibri"/>
              </a:rPr>
              <a:t>	Competency-based</a:t>
            </a:r>
          </a:p>
          <a:p>
            <a:r>
              <a:rPr lang="en-US" sz="2000" dirty="0" smtClean="0">
                <a:solidFill>
                  <a:prstClr val="white"/>
                </a:solidFill>
                <a:latin typeface="Calibri"/>
              </a:rPr>
              <a:t>	Focus on what’s measureable</a:t>
            </a:r>
          </a:p>
          <a:p>
            <a:r>
              <a:rPr lang="en-US" sz="2000" dirty="0" smtClean="0">
                <a:solidFill>
                  <a:prstClr val="white"/>
                </a:solidFill>
                <a:latin typeface="Calibri"/>
              </a:rPr>
              <a:t>	Learning decoupled from 	formal boundaries</a:t>
            </a:r>
          </a:p>
          <a:p>
            <a:endParaRPr lang="en-US" sz="2000" dirty="0" smtClean="0">
              <a:solidFill>
                <a:prstClr val="white"/>
              </a:solidFill>
              <a:latin typeface="Calibri"/>
            </a:endParaRPr>
          </a:p>
          <a:p>
            <a:endParaRPr lang="en-US" dirty="0" smtClean="0">
              <a:solidFill>
                <a:prstClr val="white"/>
              </a:solidFill>
              <a:latin typeface="Calibri"/>
            </a:endParaRPr>
          </a:p>
          <a:p>
            <a:r>
              <a:rPr lang="en-US" dirty="0">
                <a:solidFill>
                  <a:prstClr val="white"/>
                </a:solidFill>
                <a:latin typeface="Calibri"/>
              </a:rPr>
              <a:t>	</a:t>
            </a:r>
          </a:p>
        </p:txBody>
      </p:sp>
      <p:sp>
        <p:nvSpPr>
          <p:cNvPr id="7" name="Curved Right Arrow 6"/>
          <p:cNvSpPr/>
          <p:nvPr/>
        </p:nvSpPr>
        <p:spPr>
          <a:xfrm>
            <a:off x="4682788" y="2587922"/>
            <a:ext cx="992115" cy="222260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1049357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smtClean="0">
                <a:solidFill>
                  <a:schemeClr val="bg1"/>
                </a:solidFill>
              </a:rPr>
              <a:t>Disrupting Ourselves</a:t>
            </a:r>
            <a:endParaRPr lang="en-US" dirty="0">
              <a:solidFill>
                <a:schemeClr val="bg1"/>
              </a:solidFill>
            </a:endParaRPr>
          </a:p>
        </p:txBody>
      </p:sp>
    </p:spTree>
    <p:extLst>
      <p:ext uri="{BB962C8B-B14F-4D97-AF65-F5344CB8AC3E}">
        <p14:creationId xmlns:p14="http://schemas.microsoft.com/office/powerpoint/2010/main" val="3086529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28889" y="2582334"/>
            <a:ext cx="7318022" cy="2062103"/>
          </a:xfrm>
          <a:prstGeom prst="rect">
            <a:avLst/>
          </a:prstGeom>
          <a:noFill/>
        </p:spPr>
        <p:txBody>
          <a:bodyPr wrap="square" rtlCol="0">
            <a:spAutoFit/>
          </a:bodyPr>
          <a:lstStyle/>
          <a:p>
            <a:r>
              <a:rPr lang="en-US" sz="3200" dirty="0" smtClean="0">
                <a:solidFill>
                  <a:srgbClr val="FFFFFF"/>
                </a:solidFill>
                <a:latin typeface="Calibri"/>
              </a:rPr>
              <a:t>Our </a:t>
            </a:r>
            <a:r>
              <a:rPr lang="en-US" sz="3200" dirty="0">
                <a:solidFill>
                  <a:srgbClr val="FFFFFF"/>
                </a:solidFill>
                <a:latin typeface="Calibri"/>
              </a:rPr>
              <a:t>understanding of </a:t>
            </a:r>
            <a:r>
              <a:rPr lang="en-US" sz="3200" dirty="0">
                <a:solidFill>
                  <a:srgbClr val="FFFF00"/>
                </a:solidFill>
                <a:latin typeface="Calibri"/>
              </a:rPr>
              <a:t>learning</a:t>
            </a:r>
            <a:r>
              <a:rPr lang="en-US" sz="3200" dirty="0">
                <a:solidFill>
                  <a:srgbClr val="FFFFFF"/>
                </a:solidFill>
                <a:latin typeface="Calibri"/>
              </a:rPr>
              <a:t> has expanded at a rate that has far outpaced our conceptions of </a:t>
            </a:r>
            <a:r>
              <a:rPr lang="en-US" sz="3200" dirty="0">
                <a:solidFill>
                  <a:srgbClr val="FFFF00"/>
                </a:solidFill>
                <a:latin typeface="Calibri"/>
              </a:rPr>
              <a:t>teaching</a:t>
            </a:r>
            <a:r>
              <a:rPr lang="en-US" sz="3200" dirty="0">
                <a:solidFill>
                  <a:srgbClr val="FFFFFF"/>
                </a:solidFill>
                <a:latin typeface="Calibri"/>
              </a:rPr>
              <a:t>. </a:t>
            </a:r>
          </a:p>
          <a:p>
            <a:endParaRPr lang="en-US" sz="3200" dirty="0">
              <a:solidFill>
                <a:prstClr val="black"/>
              </a:solidFill>
              <a:latin typeface="Calibri"/>
            </a:endParaRPr>
          </a:p>
        </p:txBody>
      </p:sp>
    </p:spTree>
    <p:extLst>
      <p:ext uri="{BB962C8B-B14F-4D97-AF65-F5344CB8AC3E}">
        <p14:creationId xmlns:p14="http://schemas.microsoft.com/office/powerpoint/2010/main" val="41787381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80451" y="1241625"/>
            <a:ext cx="4056784" cy="1470025"/>
          </a:xfrm>
        </p:spPr>
        <p:txBody>
          <a:bodyPr>
            <a:normAutofit fontScale="90000"/>
          </a:bodyPr>
          <a:lstStyle/>
          <a:p>
            <a:pPr algn="l">
              <a:lnSpc>
                <a:spcPct val="90000"/>
              </a:lnSpc>
            </a:pPr>
            <a:r>
              <a:rPr lang="en-US" b="1" dirty="0" smtClean="0">
                <a:solidFill>
                  <a:srgbClr val="2A9DF4"/>
                </a:solidFill>
              </a:rPr>
              <a:t>ePortfolio:</a:t>
            </a:r>
            <a:br>
              <a:rPr lang="en-US" b="1" dirty="0" smtClean="0">
                <a:solidFill>
                  <a:srgbClr val="2A9DF4"/>
                </a:solidFill>
              </a:rPr>
            </a:br>
            <a:r>
              <a:rPr lang="en-US" b="1" dirty="0" smtClean="0">
                <a:solidFill>
                  <a:srgbClr val="2A9DF4"/>
                </a:solidFill>
              </a:rPr>
              <a:t>What  Have We </a:t>
            </a:r>
            <a:br>
              <a:rPr lang="en-US" b="1" dirty="0" smtClean="0">
                <a:solidFill>
                  <a:srgbClr val="2A9DF4"/>
                </a:solidFill>
              </a:rPr>
            </a:br>
            <a:r>
              <a:rPr lang="en-US" b="1" dirty="0" smtClean="0">
                <a:solidFill>
                  <a:srgbClr val="2A9DF4"/>
                </a:solidFill>
              </a:rPr>
              <a:t>Learned? </a:t>
            </a:r>
            <a:endParaRPr lang="en-US" b="1" dirty="0">
              <a:solidFill>
                <a:srgbClr val="2A9DF4"/>
              </a:solidFill>
            </a:endParaRPr>
          </a:p>
        </p:txBody>
      </p:sp>
      <p:sp>
        <p:nvSpPr>
          <p:cNvPr id="7" name="Subtitle 6"/>
          <p:cNvSpPr>
            <a:spLocks noGrp="1"/>
          </p:cNvSpPr>
          <p:nvPr>
            <p:ph type="subTitle" idx="1"/>
          </p:nvPr>
        </p:nvSpPr>
        <p:spPr>
          <a:xfrm>
            <a:off x="293510" y="3139284"/>
            <a:ext cx="3810000" cy="1524000"/>
          </a:xfrm>
        </p:spPr>
        <p:txBody>
          <a:bodyPr>
            <a:noAutofit/>
          </a:bodyPr>
          <a:lstStyle/>
          <a:p>
            <a:pPr algn="l">
              <a:lnSpc>
                <a:spcPts val="3400"/>
              </a:lnSpc>
            </a:pPr>
            <a:r>
              <a:rPr lang="en-US" sz="3400" dirty="0">
                <a:solidFill>
                  <a:schemeClr val="tx1"/>
                </a:solidFill>
              </a:rPr>
              <a:t>F</a:t>
            </a:r>
            <a:r>
              <a:rPr lang="en-US" sz="3400" dirty="0" smtClean="0">
                <a:solidFill>
                  <a:schemeClr val="tx1"/>
                </a:solidFill>
              </a:rPr>
              <a:t>indings from the </a:t>
            </a:r>
          </a:p>
          <a:p>
            <a:pPr algn="l">
              <a:lnSpc>
                <a:spcPts val="3400"/>
              </a:lnSpc>
            </a:pPr>
            <a:r>
              <a:rPr lang="en-US" sz="3400" b="1" dirty="0" smtClean="0">
                <a:solidFill>
                  <a:schemeClr val="tx1"/>
                </a:solidFill>
              </a:rPr>
              <a:t>Connect to Learning </a:t>
            </a:r>
            <a:r>
              <a:rPr lang="en-US" sz="3400" dirty="0" smtClean="0">
                <a:solidFill>
                  <a:schemeClr val="tx1"/>
                </a:solidFill>
              </a:rPr>
              <a:t>Project</a:t>
            </a:r>
            <a:endParaRPr lang="en-US" sz="3400" dirty="0">
              <a:solidFill>
                <a:schemeClr val="tx1"/>
              </a:solidFill>
            </a:endParaRPr>
          </a:p>
        </p:txBody>
      </p:sp>
      <p:pic>
        <p:nvPicPr>
          <p:cNvPr id="2" name="Picture 1"/>
          <p:cNvPicPr>
            <a:picLocks noChangeAspect="1"/>
          </p:cNvPicPr>
          <p:nvPr/>
        </p:nvPicPr>
        <p:blipFill rotWithShape="1">
          <a:blip r:embed="rId2"/>
          <a:srcRect t="10321" b="8216"/>
          <a:stretch/>
        </p:blipFill>
        <p:spPr>
          <a:xfrm>
            <a:off x="4688874" y="111653"/>
            <a:ext cx="4372880" cy="6643539"/>
          </a:xfrm>
          <a:prstGeom prst="rect">
            <a:avLst/>
          </a:prstGeom>
        </p:spPr>
      </p:pic>
      <p:sp>
        <p:nvSpPr>
          <p:cNvPr id="5" name="TextBox 4"/>
          <p:cNvSpPr txBox="1"/>
          <p:nvPr/>
        </p:nvSpPr>
        <p:spPr>
          <a:xfrm>
            <a:off x="842302" y="5281302"/>
            <a:ext cx="3137342" cy="646331"/>
          </a:xfrm>
          <a:prstGeom prst="rect">
            <a:avLst/>
          </a:prstGeom>
          <a:noFill/>
        </p:spPr>
        <p:txBody>
          <a:bodyPr wrap="square" rtlCol="0">
            <a:spAutoFit/>
          </a:bodyPr>
          <a:lstStyle/>
          <a:p>
            <a:r>
              <a:rPr lang="en-US" sz="3600" dirty="0">
                <a:solidFill>
                  <a:srgbClr val="FFFFFF"/>
                </a:solidFill>
                <a:latin typeface="Calibri"/>
              </a:rPr>
              <a:t>C</a:t>
            </a:r>
            <a:r>
              <a:rPr lang="en-US" sz="3600" dirty="0" smtClean="0">
                <a:solidFill>
                  <a:srgbClr val="FFFFFF"/>
                </a:solidFill>
                <a:latin typeface="Calibri"/>
              </a:rPr>
              <a:t>2L.mcnrc.org</a:t>
            </a:r>
            <a:endParaRPr lang="en-US" sz="3600" dirty="0">
              <a:solidFill>
                <a:srgbClr val="FFFFFF"/>
              </a:solidFill>
              <a:latin typeface="Calibri"/>
            </a:endParaRPr>
          </a:p>
        </p:txBody>
      </p:sp>
    </p:spTree>
    <p:extLst>
      <p:ext uri="{BB962C8B-B14F-4D97-AF65-F5344CB8AC3E}">
        <p14:creationId xmlns:p14="http://schemas.microsoft.com/office/powerpoint/2010/main" val="6788256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723499" y="1484010"/>
            <a:ext cx="2296323" cy="1323439"/>
          </a:xfrm>
          <a:prstGeom prst="rect">
            <a:avLst/>
          </a:prstGeom>
          <a:noFill/>
        </p:spPr>
        <p:txBody>
          <a:bodyPr wrap="square" rtlCol="0">
            <a:spAutoFit/>
          </a:bodyPr>
          <a:lstStyle/>
          <a:p>
            <a:pPr algn="ctr"/>
            <a:r>
              <a:rPr lang="en-US" sz="2000" dirty="0" smtClean="0">
                <a:solidFill>
                  <a:srgbClr val="FFFF00"/>
                </a:solidFill>
                <a:latin typeface="Calibri"/>
              </a:rPr>
              <a:t>Learning Paradigm</a:t>
            </a:r>
            <a:r>
              <a:rPr lang="en-US" sz="2000" dirty="0" smtClean="0">
                <a:solidFill>
                  <a:prstClr val="white"/>
                </a:solidFill>
                <a:latin typeface="Calibri"/>
              </a:rPr>
              <a:t>: </a:t>
            </a:r>
          </a:p>
          <a:p>
            <a:pPr algn="ctr"/>
            <a:r>
              <a:rPr lang="en-US" sz="2000" dirty="0" smtClean="0">
                <a:solidFill>
                  <a:prstClr val="white"/>
                </a:solidFill>
                <a:latin typeface="Calibri"/>
              </a:rPr>
              <a:t>Learning –focused</a:t>
            </a:r>
          </a:p>
          <a:p>
            <a:pPr algn="ctr"/>
            <a:r>
              <a:rPr lang="en-US" sz="2000" dirty="0" smtClean="0">
                <a:solidFill>
                  <a:prstClr val="white"/>
                </a:solidFill>
                <a:latin typeface="Calibri"/>
              </a:rPr>
              <a:t>Outcome-driven</a:t>
            </a:r>
          </a:p>
          <a:p>
            <a:pPr algn="ctr"/>
            <a:r>
              <a:rPr lang="en-US" sz="2000" dirty="0" smtClean="0">
                <a:solidFill>
                  <a:prstClr val="white"/>
                </a:solidFill>
                <a:latin typeface="Calibri"/>
              </a:rPr>
              <a:t>Student-centered</a:t>
            </a:r>
            <a:endParaRPr lang="en-US" sz="2000" dirty="0">
              <a:solidFill>
                <a:prstClr val="white"/>
              </a:solidFill>
              <a:latin typeface="Calibri"/>
            </a:endParaRPr>
          </a:p>
        </p:txBody>
      </p:sp>
      <p:sp>
        <p:nvSpPr>
          <p:cNvPr id="7" name="Oval 6"/>
          <p:cNvSpPr/>
          <p:nvPr/>
        </p:nvSpPr>
        <p:spPr>
          <a:xfrm>
            <a:off x="5538015" y="1032662"/>
            <a:ext cx="2617245" cy="24017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a:endParaRPr>
          </a:p>
        </p:txBody>
      </p:sp>
      <p:sp>
        <p:nvSpPr>
          <p:cNvPr id="15" name="Oval 14"/>
          <p:cNvSpPr/>
          <p:nvPr/>
        </p:nvSpPr>
        <p:spPr>
          <a:xfrm>
            <a:off x="1047509" y="1783962"/>
            <a:ext cx="2970591" cy="263221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a:endParaRPr>
          </a:p>
        </p:txBody>
      </p:sp>
      <p:sp>
        <p:nvSpPr>
          <p:cNvPr id="8" name="TextBox 7"/>
          <p:cNvSpPr txBox="1"/>
          <p:nvPr/>
        </p:nvSpPr>
        <p:spPr>
          <a:xfrm>
            <a:off x="1198713" y="2165108"/>
            <a:ext cx="2555732" cy="1631216"/>
          </a:xfrm>
          <a:prstGeom prst="rect">
            <a:avLst/>
          </a:prstGeom>
          <a:noFill/>
        </p:spPr>
        <p:txBody>
          <a:bodyPr wrap="square" rtlCol="0">
            <a:spAutoFit/>
          </a:bodyPr>
          <a:lstStyle/>
          <a:p>
            <a:pPr algn="ctr"/>
            <a:r>
              <a:rPr lang="en-US" sz="2000" dirty="0" smtClean="0">
                <a:solidFill>
                  <a:srgbClr val="FFFFFF"/>
                </a:solidFill>
                <a:latin typeface="Calibri"/>
              </a:rPr>
              <a:t>Expanding understanding of learning &amp;</a:t>
            </a:r>
          </a:p>
          <a:p>
            <a:pPr algn="ctr"/>
            <a:r>
              <a:rPr lang="en-US" sz="2000" dirty="0" smtClean="0">
                <a:solidFill>
                  <a:srgbClr val="FFFFFF"/>
                </a:solidFill>
                <a:latin typeface="Calibri"/>
              </a:rPr>
              <a:t>changing skillset required for the 21</a:t>
            </a:r>
            <a:r>
              <a:rPr lang="en-US" sz="2000" baseline="30000" dirty="0" smtClean="0">
                <a:solidFill>
                  <a:srgbClr val="FFFFFF"/>
                </a:solidFill>
                <a:latin typeface="Calibri"/>
              </a:rPr>
              <a:t>st</a:t>
            </a:r>
            <a:r>
              <a:rPr lang="en-US" sz="2000" dirty="0" smtClean="0">
                <a:solidFill>
                  <a:srgbClr val="FFFFFF"/>
                </a:solidFill>
                <a:latin typeface="Calibri"/>
              </a:rPr>
              <a:t> C</a:t>
            </a:r>
            <a:endParaRPr lang="en-US" sz="2000" dirty="0">
              <a:solidFill>
                <a:srgbClr val="FFFFFF"/>
              </a:solidFill>
              <a:latin typeface="Calibri"/>
            </a:endParaRPr>
          </a:p>
        </p:txBody>
      </p:sp>
      <p:sp>
        <p:nvSpPr>
          <p:cNvPr id="16" name="Oval 15"/>
          <p:cNvSpPr/>
          <p:nvPr/>
        </p:nvSpPr>
        <p:spPr>
          <a:xfrm>
            <a:off x="4243291" y="3218366"/>
            <a:ext cx="2918718" cy="237278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a:endParaRPr>
          </a:p>
        </p:txBody>
      </p:sp>
      <p:sp>
        <p:nvSpPr>
          <p:cNvPr id="17" name="TextBox 16"/>
          <p:cNvSpPr txBox="1"/>
          <p:nvPr/>
        </p:nvSpPr>
        <p:spPr>
          <a:xfrm>
            <a:off x="4470097" y="3546608"/>
            <a:ext cx="2487899" cy="1631216"/>
          </a:xfrm>
          <a:prstGeom prst="rect">
            <a:avLst/>
          </a:prstGeom>
          <a:noFill/>
        </p:spPr>
        <p:txBody>
          <a:bodyPr wrap="square" rtlCol="0">
            <a:spAutoFit/>
          </a:bodyPr>
          <a:lstStyle/>
          <a:p>
            <a:pPr algn="ctr"/>
            <a:r>
              <a:rPr lang="en-US" sz="2000" dirty="0" smtClean="0">
                <a:solidFill>
                  <a:srgbClr val="FFFF00"/>
                </a:solidFill>
                <a:latin typeface="Calibri"/>
              </a:rPr>
              <a:t>Growing mismatch </a:t>
            </a:r>
            <a:r>
              <a:rPr lang="en-US" sz="2000" dirty="0" smtClean="0">
                <a:solidFill>
                  <a:prstClr val="white"/>
                </a:solidFill>
                <a:latin typeface="Calibri"/>
              </a:rPr>
              <a:t>between these changing aspirations for learning and </a:t>
            </a:r>
            <a:r>
              <a:rPr lang="en-US" sz="2000" i="1" dirty="0" smtClean="0">
                <a:solidFill>
                  <a:srgbClr val="FFFF00"/>
                </a:solidFill>
                <a:latin typeface="Calibri"/>
              </a:rPr>
              <a:t>our structures</a:t>
            </a:r>
            <a:endParaRPr lang="en-US" sz="2000" dirty="0">
              <a:solidFill>
                <a:srgbClr val="FFFF00"/>
              </a:solidFill>
              <a:latin typeface="Calibri"/>
            </a:endParaRPr>
          </a:p>
        </p:txBody>
      </p:sp>
      <p:sp>
        <p:nvSpPr>
          <p:cNvPr id="22" name="Curved Right Arrow 21"/>
          <p:cNvSpPr/>
          <p:nvPr/>
        </p:nvSpPr>
        <p:spPr>
          <a:xfrm rot="4769160">
            <a:off x="4033147" y="565228"/>
            <a:ext cx="896343" cy="215767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black"/>
              </a:solidFill>
              <a:latin typeface="Calibri"/>
            </a:endParaRPr>
          </a:p>
        </p:txBody>
      </p:sp>
      <p:sp>
        <p:nvSpPr>
          <p:cNvPr id="23" name="Curved Right Arrow 22"/>
          <p:cNvSpPr/>
          <p:nvPr/>
        </p:nvSpPr>
        <p:spPr>
          <a:xfrm rot="18405598">
            <a:off x="3097371" y="4397100"/>
            <a:ext cx="1149534" cy="170409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black"/>
              </a:solidFill>
              <a:latin typeface="Calibri"/>
            </a:endParaRPr>
          </a:p>
        </p:txBody>
      </p:sp>
      <p:sp>
        <p:nvSpPr>
          <p:cNvPr id="24" name="Curved Left Arrow 23"/>
          <p:cNvSpPr/>
          <p:nvPr/>
        </p:nvSpPr>
        <p:spPr>
          <a:xfrm rot="1262543">
            <a:off x="7280250" y="3165079"/>
            <a:ext cx="758152" cy="186250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black"/>
              </a:solidFill>
              <a:latin typeface="Calibri"/>
            </a:endParaRPr>
          </a:p>
        </p:txBody>
      </p:sp>
    </p:spTree>
    <p:extLst>
      <p:ext uri="{BB962C8B-B14F-4D97-AF65-F5344CB8AC3E}">
        <p14:creationId xmlns:p14="http://schemas.microsoft.com/office/powerpoint/2010/main" val="420273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5" grpId="0" animBg="1"/>
      <p:bldP spid="8" grpId="0"/>
      <p:bldP spid="16" grpId="0" animBg="1"/>
      <p:bldP spid="17" grpId="0"/>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a:spLocks noGrp="1" noChangeArrowheads="1"/>
          </p:cNvSpPr>
          <p:nvPr>
            <p:ph type="title"/>
          </p:nvPr>
        </p:nvSpPr>
        <p:spPr>
          <a:xfrm>
            <a:off x="892969" y="-127985"/>
            <a:ext cx="7358063" cy="1053703"/>
          </a:xfrm>
        </p:spPr>
        <p:txBody>
          <a:bodyPr rtlCol="0">
            <a:normAutofit/>
          </a:bodyPr>
          <a:lstStyle/>
          <a:p>
            <a:pPr defTabSz="914353">
              <a:defRPr/>
            </a:pPr>
            <a:r>
              <a:rPr lang="en-US" sz="2500" dirty="0">
                <a:solidFill>
                  <a:srgbClr val="FF0000"/>
                </a:solidFill>
              </a:rPr>
              <a:t>High Impact Practices </a:t>
            </a:r>
            <a:r>
              <a:rPr lang="en-US" sz="2500" dirty="0"/>
              <a:t/>
            </a:r>
            <a:br>
              <a:rPr lang="en-US" sz="2500" dirty="0"/>
            </a:br>
            <a:r>
              <a:rPr lang="en-US" sz="2500" dirty="0"/>
              <a:t>(National Survey of Student Engagement--NSSE)   </a:t>
            </a:r>
          </a:p>
        </p:txBody>
      </p:sp>
      <p:sp>
        <p:nvSpPr>
          <p:cNvPr id="11" name="Content Placeholder 10"/>
          <p:cNvSpPr>
            <a:spLocks noGrp="1"/>
          </p:cNvSpPr>
          <p:nvPr>
            <p:ph sz="half" idx="1"/>
          </p:nvPr>
        </p:nvSpPr>
        <p:spPr>
          <a:xfrm>
            <a:off x="1184929" y="667608"/>
            <a:ext cx="7096869" cy="5449485"/>
          </a:xfrm>
        </p:spPr>
        <p:txBody>
          <a:bodyPr rtlCol="0">
            <a:normAutofit fontScale="40000" lnSpcReduction="20000"/>
          </a:bodyPr>
          <a:lstStyle/>
          <a:p>
            <a:pPr marL="342882" indent="-342882" defTabSz="914353">
              <a:buFont typeface="Wingdings 2" pitchFamily="18" charset="2"/>
              <a:buChar char="Ü"/>
              <a:defRPr/>
            </a:pPr>
            <a:endParaRPr lang="en-US" sz="8000" dirty="0">
              <a:sym typeface="Gill Sans" pitchFamily="-109" charset="0"/>
            </a:endParaRPr>
          </a:p>
          <a:p>
            <a:pPr marL="342882" indent="-457035" defTabSz="914353">
              <a:defRPr/>
            </a:pPr>
            <a:r>
              <a:rPr lang="en-US" sz="8000" dirty="0">
                <a:sym typeface="Gill Sans" pitchFamily="-109" charset="0"/>
              </a:rPr>
              <a:t>First-year seminars and experiences</a:t>
            </a:r>
          </a:p>
          <a:p>
            <a:pPr marL="342882" indent="-457035" defTabSz="914353">
              <a:defRPr/>
            </a:pPr>
            <a:r>
              <a:rPr lang="en-US" sz="8000" dirty="0">
                <a:sym typeface="Gill Sans" pitchFamily="-109" charset="0"/>
              </a:rPr>
              <a:t>Learning </a:t>
            </a:r>
            <a:r>
              <a:rPr lang="en-US" sz="8000" dirty="0" smtClean="0">
                <a:sym typeface="Gill Sans" pitchFamily="-109" charset="0"/>
              </a:rPr>
              <a:t>communities </a:t>
            </a:r>
          </a:p>
          <a:p>
            <a:pPr marL="342882" indent="-457035" defTabSz="914353">
              <a:defRPr/>
            </a:pPr>
            <a:r>
              <a:rPr lang="en-US" sz="8000" dirty="0" smtClean="0">
                <a:sym typeface="Gill Sans" pitchFamily="-109" charset="0"/>
              </a:rPr>
              <a:t>(Common intellectual experiences)</a:t>
            </a:r>
          </a:p>
          <a:p>
            <a:pPr marL="342882" indent="-457035" defTabSz="914353">
              <a:defRPr/>
            </a:pPr>
            <a:r>
              <a:rPr lang="en-US" sz="8000" dirty="0" smtClean="0">
                <a:sym typeface="Gill Sans" pitchFamily="-109" charset="0"/>
              </a:rPr>
              <a:t>Writing-intensive </a:t>
            </a:r>
            <a:r>
              <a:rPr lang="en-US" sz="8000" dirty="0">
                <a:sym typeface="Gill Sans" pitchFamily="-109" charset="0"/>
              </a:rPr>
              <a:t>courses</a:t>
            </a:r>
          </a:p>
          <a:p>
            <a:pPr marL="342882" indent="-457035" defTabSz="914353">
              <a:defRPr/>
            </a:pPr>
            <a:r>
              <a:rPr lang="en-US" sz="8000" dirty="0">
                <a:sym typeface="Gill Sans" pitchFamily="-109" charset="0"/>
              </a:rPr>
              <a:t>Collaborative assignments</a:t>
            </a:r>
          </a:p>
          <a:p>
            <a:pPr marL="342882" indent="-457035" defTabSz="914353">
              <a:defRPr/>
            </a:pPr>
            <a:r>
              <a:rPr lang="en-US" sz="8000" dirty="0">
                <a:solidFill>
                  <a:srgbClr val="FF6600"/>
                </a:solidFill>
                <a:sym typeface="Gill Sans" pitchFamily="-109" charset="0"/>
              </a:rPr>
              <a:t>Undergraduate research</a:t>
            </a:r>
          </a:p>
          <a:p>
            <a:pPr marL="342882" indent="-457035" defTabSz="914353">
              <a:defRPr/>
            </a:pPr>
            <a:r>
              <a:rPr lang="en-US" sz="8000" dirty="0">
                <a:solidFill>
                  <a:srgbClr val="FF6600"/>
                </a:solidFill>
                <a:sym typeface="Gill Sans" pitchFamily="-109" charset="0"/>
              </a:rPr>
              <a:t>Global learning/ study abroad</a:t>
            </a:r>
          </a:p>
          <a:p>
            <a:pPr marL="342882" indent="-457035" defTabSz="914353">
              <a:defRPr/>
            </a:pPr>
            <a:r>
              <a:rPr lang="en-US" sz="8000" dirty="0" smtClean="0">
                <a:solidFill>
                  <a:srgbClr val="FF6600"/>
                </a:solidFill>
                <a:sym typeface="Gill Sans" pitchFamily="-109" charset="0"/>
              </a:rPr>
              <a:t>Internships</a:t>
            </a:r>
          </a:p>
          <a:p>
            <a:pPr marL="342882" indent="-457035" defTabSz="914353">
              <a:defRPr/>
            </a:pPr>
            <a:r>
              <a:rPr lang="en-US" sz="8000" dirty="0" smtClean="0">
                <a:solidFill>
                  <a:srgbClr val="FF6600"/>
                </a:solidFill>
                <a:sym typeface="Gill Sans" pitchFamily="-109" charset="0"/>
              </a:rPr>
              <a:t>Community-based learning</a:t>
            </a:r>
          </a:p>
          <a:p>
            <a:pPr marL="342882" indent="-457035" defTabSz="914353">
              <a:defRPr/>
            </a:pPr>
            <a:r>
              <a:rPr lang="en-US" sz="8000" dirty="0">
                <a:solidFill>
                  <a:srgbClr val="FF6600"/>
                </a:solidFill>
                <a:sym typeface="Gill Sans" pitchFamily="-109" charset="0"/>
              </a:rPr>
              <a:t>Capstone courses and projects</a:t>
            </a:r>
          </a:p>
          <a:p>
            <a:pPr marL="342882" indent="-342882" defTabSz="914353">
              <a:buFont typeface="Wingdings 2" pitchFamily="18" charset="2"/>
              <a:buChar char="Ü"/>
              <a:defRPr/>
            </a:pPr>
            <a:endParaRPr lang="en-US" dirty="0">
              <a:ea typeface="+mn-ea"/>
              <a:cs typeface="+mn-cs"/>
              <a:sym typeface="Gill Sans" pitchFamily="-109" charset="0"/>
            </a:endParaRPr>
          </a:p>
        </p:txBody>
      </p:sp>
      <p:sp>
        <p:nvSpPr>
          <p:cNvPr id="203780" name="TextBox 3"/>
          <p:cNvSpPr txBox="1">
            <a:spLocks noChangeArrowheads="1"/>
          </p:cNvSpPr>
          <p:nvPr/>
        </p:nvSpPr>
        <p:spPr bwMode="auto">
          <a:xfrm>
            <a:off x="1352499" y="6142068"/>
            <a:ext cx="6322219" cy="588118"/>
          </a:xfrm>
          <a:prstGeom prst="rect">
            <a:avLst/>
          </a:prstGeom>
          <a:noFill/>
          <a:ln w="9525">
            <a:noFill/>
            <a:miter lim="800000"/>
            <a:headEnd/>
            <a:tailEnd/>
          </a:ln>
        </p:spPr>
        <p:txBody>
          <a:bodyPr lIns="64270" tIns="32135" rIns="64270" bIns="32135">
            <a:prstTxWarp prst="textNoShape">
              <a:avLst/>
            </a:prstTxWarp>
            <a:spAutoFit/>
          </a:bodyPr>
          <a:lstStyle/>
          <a:p>
            <a:r>
              <a:rPr lang="en-US" sz="1700" dirty="0">
                <a:solidFill>
                  <a:prstClr val="black"/>
                </a:solidFill>
                <a:latin typeface="Calibri"/>
              </a:rPr>
              <a:t>George </a:t>
            </a:r>
            <a:r>
              <a:rPr lang="en-US" sz="1700" dirty="0" err="1">
                <a:solidFill>
                  <a:prstClr val="black"/>
                </a:solidFill>
                <a:latin typeface="Calibri"/>
              </a:rPr>
              <a:t>Kuh</a:t>
            </a:r>
            <a:r>
              <a:rPr lang="en-US" sz="1700" dirty="0">
                <a:solidFill>
                  <a:prstClr val="black"/>
                </a:solidFill>
                <a:latin typeface="Calibri"/>
              </a:rPr>
              <a:t>, </a:t>
            </a:r>
            <a:r>
              <a:rPr lang="en-US" sz="1700" i="1" dirty="0">
                <a:solidFill>
                  <a:prstClr val="black"/>
                </a:solidFill>
                <a:latin typeface="Calibri"/>
              </a:rPr>
              <a:t>High Impact Practices: What are they, who has access to them, and why they matter</a:t>
            </a:r>
            <a:r>
              <a:rPr lang="en-US" sz="1700" dirty="0">
                <a:solidFill>
                  <a:prstClr val="black"/>
                </a:solidFill>
                <a:latin typeface="Calibri"/>
              </a:rPr>
              <a:t>. (AAC&amp;U, 2008)</a:t>
            </a:r>
          </a:p>
        </p:txBody>
      </p:sp>
    </p:spTree>
    <p:extLst>
      <p:ext uri="{BB962C8B-B14F-4D97-AF65-F5344CB8AC3E}">
        <p14:creationId xmlns:p14="http://schemas.microsoft.com/office/powerpoint/2010/main" val="742215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04571" y="1778003"/>
            <a:ext cx="455387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324346" y="1161135"/>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211620" y="2667172"/>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368141" y="17814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5628673" y="3283534"/>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p:cNvSpPr txBox="1"/>
          <p:nvPr/>
        </p:nvSpPr>
        <p:spPr>
          <a:xfrm>
            <a:off x="5811168" y="413997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643607" y="248416"/>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1723573" y="807192"/>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3" name="TextBox 12"/>
          <p:cNvSpPr txBox="1"/>
          <p:nvPr/>
        </p:nvSpPr>
        <p:spPr>
          <a:xfrm>
            <a:off x="166383" y="364981"/>
            <a:ext cx="1938188" cy="400110"/>
          </a:xfrm>
          <a:prstGeom prst="rect">
            <a:avLst/>
          </a:prstGeom>
          <a:noFill/>
        </p:spPr>
        <p:txBody>
          <a:bodyPr wrap="square" rtlCol="0">
            <a:spAutoFit/>
          </a:bodyPr>
          <a:lstStyle/>
          <a:p>
            <a:r>
              <a:rPr lang="en-US" sz="2000" b="1" dirty="0" smtClean="0">
                <a:solidFill>
                  <a:srgbClr val="FF0000"/>
                </a:solidFill>
                <a:latin typeface="Calibri"/>
              </a:rPr>
              <a:t>Study abroad</a:t>
            </a:r>
            <a:endParaRPr lang="en-US" sz="2000" b="1" dirty="0">
              <a:solidFill>
                <a:srgbClr val="FF0000"/>
              </a:solidFill>
              <a:latin typeface="Calibri"/>
            </a:endParaRPr>
          </a:p>
        </p:txBody>
      </p:sp>
      <p:sp>
        <p:nvSpPr>
          <p:cNvPr id="14" name="TextBox 13"/>
          <p:cNvSpPr txBox="1"/>
          <p:nvPr/>
        </p:nvSpPr>
        <p:spPr>
          <a:xfrm>
            <a:off x="6241139" y="411148"/>
            <a:ext cx="2144150" cy="707886"/>
          </a:xfrm>
          <a:prstGeom prst="rect">
            <a:avLst/>
          </a:prstGeom>
          <a:noFill/>
        </p:spPr>
        <p:txBody>
          <a:bodyPr wrap="square" rtlCol="0">
            <a:spAutoFit/>
          </a:bodyPr>
          <a:lstStyle/>
          <a:p>
            <a:r>
              <a:rPr lang="en-US" sz="2000" b="1" dirty="0" smtClean="0">
                <a:solidFill>
                  <a:srgbClr val="FF0000"/>
                </a:solidFill>
                <a:latin typeface="Calibri"/>
              </a:rPr>
              <a:t>Undergraduate research</a:t>
            </a:r>
            <a:endParaRPr lang="en-US" sz="2000" b="1" dirty="0">
              <a:solidFill>
                <a:srgbClr val="FF0000"/>
              </a:solidFill>
              <a:latin typeface="Calibri"/>
            </a:endParaRPr>
          </a:p>
        </p:txBody>
      </p:sp>
      <p:sp>
        <p:nvSpPr>
          <p:cNvPr id="15" name="TextBox 14"/>
          <p:cNvSpPr txBox="1"/>
          <p:nvPr/>
        </p:nvSpPr>
        <p:spPr>
          <a:xfrm>
            <a:off x="7041303" y="3283534"/>
            <a:ext cx="2071048" cy="707886"/>
          </a:xfrm>
          <a:prstGeom prst="rect">
            <a:avLst/>
          </a:prstGeom>
          <a:noFill/>
        </p:spPr>
        <p:txBody>
          <a:bodyPr wrap="square" rtlCol="0">
            <a:spAutoFit/>
          </a:bodyPr>
          <a:lstStyle/>
          <a:p>
            <a:r>
              <a:rPr lang="en-US" sz="2000" b="1" dirty="0" smtClean="0">
                <a:solidFill>
                  <a:srgbClr val="FF0000"/>
                </a:solidFill>
                <a:latin typeface="Calibri"/>
              </a:rPr>
              <a:t>Community-based learning</a:t>
            </a:r>
            <a:endParaRPr lang="en-US" sz="2000" b="1" dirty="0">
              <a:solidFill>
                <a:srgbClr val="FF0000"/>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197965" y="846409"/>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4790650" y="248416"/>
            <a:ext cx="1212541" cy="1825438"/>
          </a:xfrm>
          <a:prstGeom prst="rect">
            <a:avLst/>
          </a:prstGeom>
        </p:spPr>
      </p:pic>
      <p:pic>
        <p:nvPicPr>
          <p:cNvPr id="23" name="Picture 22" descr="cbl.jpeg"/>
          <p:cNvPicPr>
            <a:picLocks noChangeAspect="1"/>
          </p:cNvPicPr>
          <p:nvPr/>
        </p:nvPicPr>
        <p:blipFill>
          <a:blip r:embed="rId4"/>
          <a:stretch>
            <a:fillRect/>
          </a:stretch>
        </p:blipFill>
        <p:spPr>
          <a:xfrm>
            <a:off x="7374639" y="4929009"/>
            <a:ext cx="1775242" cy="1329718"/>
          </a:xfrm>
          <a:prstGeom prst="rect">
            <a:avLst/>
          </a:prstGeom>
        </p:spPr>
      </p:pic>
      <p:sp>
        <p:nvSpPr>
          <p:cNvPr id="24" name="TextBox 23"/>
          <p:cNvSpPr txBox="1"/>
          <p:nvPr/>
        </p:nvSpPr>
        <p:spPr>
          <a:xfrm>
            <a:off x="2096703" y="2829964"/>
            <a:ext cx="1525608" cy="707886"/>
          </a:xfrm>
          <a:prstGeom prst="rect">
            <a:avLst/>
          </a:prstGeom>
          <a:noFill/>
        </p:spPr>
        <p:txBody>
          <a:bodyPr wrap="square" rtlCol="0">
            <a:spAutoFit/>
          </a:bodyPr>
          <a:lstStyle/>
          <a:p>
            <a:r>
              <a:rPr lang="en-US" sz="2000" b="1" dirty="0" smtClean="0">
                <a:solidFill>
                  <a:srgbClr val="FF0000"/>
                </a:solidFill>
                <a:latin typeface="Calibri"/>
              </a:rPr>
              <a:t>First-year Seminars</a:t>
            </a:r>
            <a:endParaRPr lang="en-US" sz="2000" b="1" dirty="0">
              <a:solidFill>
                <a:srgbClr val="FF0000"/>
              </a:solidFill>
              <a:latin typeface="Calibri"/>
            </a:endParaRPr>
          </a:p>
        </p:txBody>
      </p:sp>
      <p:sp>
        <p:nvSpPr>
          <p:cNvPr id="25" name="TextBox 24"/>
          <p:cNvSpPr txBox="1"/>
          <p:nvPr/>
        </p:nvSpPr>
        <p:spPr>
          <a:xfrm>
            <a:off x="2654168" y="3683840"/>
            <a:ext cx="1173296" cy="707886"/>
          </a:xfrm>
          <a:prstGeom prst="rect">
            <a:avLst/>
          </a:prstGeom>
          <a:noFill/>
        </p:spPr>
        <p:txBody>
          <a:bodyPr wrap="square" rtlCol="0">
            <a:spAutoFit/>
          </a:bodyPr>
          <a:lstStyle/>
          <a:p>
            <a:r>
              <a:rPr lang="en-US" sz="2000" b="1" dirty="0" smtClean="0">
                <a:solidFill>
                  <a:srgbClr val="FF0000"/>
                </a:solidFill>
                <a:latin typeface="Calibri"/>
              </a:rPr>
              <a:t>Writing-intensive</a:t>
            </a:r>
            <a:endParaRPr lang="en-US" sz="2000" b="1" dirty="0">
              <a:solidFill>
                <a:srgbClr val="FF0000"/>
              </a:solidFill>
              <a:latin typeface="Calibri"/>
            </a:endParaRPr>
          </a:p>
        </p:txBody>
      </p:sp>
      <p:sp>
        <p:nvSpPr>
          <p:cNvPr id="26" name="TextBox 25"/>
          <p:cNvSpPr txBox="1"/>
          <p:nvPr/>
        </p:nvSpPr>
        <p:spPr>
          <a:xfrm>
            <a:off x="3718575" y="4191671"/>
            <a:ext cx="2144150" cy="400110"/>
          </a:xfrm>
          <a:prstGeom prst="rect">
            <a:avLst/>
          </a:prstGeom>
          <a:noFill/>
        </p:spPr>
        <p:txBody>
          <a:bodyPr wrap="square" rtlCol="0">
            <a:spAutoFit/>
          </a:bodyPr>
          <a:lstStyle/>
          <a:p>
            <a:r>
              <a:rPr lang="en-US" sz="2000" b="1" dirty="0" smtClean="0">
                <a:solidFill>
                  <a:srgbClr val="FF0000"/>
                </a:solidFill>
                <a:latin typeface="Calibri"/>
              </a:rPr>
              <a:t>Capstone courses</a:t>
            </a:r>
            <a:endParaRPr lang="en-US" sz="2000" b="1" dirty="0">
              <a:solidFill>
                <a:srgbClr val="FF0000"/>
              </a:solidFill>
              <a:latin typeface="Calibri"/>
            </a:endParaRPr>
          </a:p>
        </p:txBody>
      </p:sp>
      <p:sp>
        <p:nvSpPr>
          <p:cNvPr id="27" name="TextBox 26"/>
          <p:cNvSpPr txBox="1"/>
          <p:nvPr/>
        </p:nvSpPr>
        <p:spPr>
          <a:xfrm>
            <a:off x="3134654" y="1960137"/>
            <a:ext cx="2144150" cy="707886"/>
          </a:xfrm>
          <a:prstGeom prst="rect">
            <a:avLst/>
          </a:prstGeom>
          <a:noFill/>
        </p:spPr>
        <p:txBody>
          <a:bodyPr wrap="square" rtlCol="0">
            <a:spAutoFit/>
          </a:bodyPr>
          <a:lstStyle/>
          <a:p>
            <a:r>
              <a:rPr lang="en-US" sz="2000" b="1" dirty="0" smtClean="0">
                <a:solidFill>
                  <a:srgbClr val="FF0000"/>
                </a:solidFill>
                <a:latin typeface="Calibri"/>
              </a:rPr>
              <a:t>Collaborative Assignments</a:t>
            </a:r>
          </a:p>
        </p:txBody>
      </p:sp>
      <p:sp>
        <p:nvSpPr>
          <p:cNvPr id="29" name="TextBox 28"/>
          <p:cNvSpPr txBox="1"/>
          <p:nvPr/>
        </p:nvSpPr>
        <p:spPr>
          <a:xfrm>
            <a:off x="476483" y="5075220"/>
            <a:ext cx="3955143" cy="830997"/>
          </a:xfrm>
          <a:prstGeom prst="rect">
            <a:avLst/>
          </a:prstGeom>
          <a:noFill/>
        </p:spPr>
        <p:txBody>
          <a:bodyPr wrap="square" rtlCol="0">
            <a:spAutoFit/>
          </a:bodyPr>
          <a:lstStyle/>
          <a:p>
            <a:r>
              <a:rPr lang="en-US" sz="2400" b="1" dirty="0" smtClean="0">
                <a:solidFill>
                  <a:prstClr val="black"/>
                </a:solidFill>
                <a:latin typeface="Calibri"/>
              </a:rPr>
              <a:t>Where are the high-impact practices located? </a:t>
            </a:r>
            <a:endParaRPr lang="en-US" sz="2400" b="1" dirty="0">
              <a:solidFill>
                <a:prstClr val="black"/>
              </a:solidFill>
              <a:latin typeface="Calibri"/>
            </a:endParaRPr>
          </a:p>
        </p:txBody>
      </p:sp>
      <p:sp>
        <p:nvSpPr>
          <p:cNvPr id="28" name="Oval 27"/>
          <p:cNvSpPr/>
          <p:nvPr/>
        </p:nvSpPr>
        <p:spPr>
          <a:xfrm>
            <a:off x="111957" y="2549060"/>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TextBox 29"/>
          <p:cNvSpPr txBox="1"/>
          <p:nvPr/>
        </p:nvSpPr>
        <p:spPr>
          <a:xfrm>
            <a:off x="259005" y="3250747"/>
            <a:ext cx="1857833" cy="707886"/>
          </a:xfrm>
          <a:prstGeom prst="rect">
            <a:avLst/>
          </a:prstGeom>
          <a:noFill/>
        </p:spPr>
        <p:txBody>
          <a:bodyPr wrap="square" rtlCol="0">
            <a:spAutoFit/>
          </a:bodyPr>
          <a:lstStyle/>
          <a:p>
            <a:pPr algn="ctr"/>
            <a:r>
              <a:rPr lang="en-US" sz="2000" dirty="0" smtClean="0">
                <a:solidFill>
                  <a:prstClr val="black"/>
                </a:solidFill>
                <a:latin typeface="Calibri"/>
              </a:rPr>
              <a:t>Student Affairs</a:t>
            </a:r>
          </a:p>
          <a:p>
            <a:pPr algn="ctr"/>
            <a:r>
              <a:rPr lang="en-US" sz="2000" dirty="0" smtClean="0">
                <a:solidFill>
                  <a:prstClr val="black"/>
                </a:solidFill>
                <a:latin typeface="Calibri"/>
              </a:rPr>
              <a:t>Advising</a:t>
            </a:r>
            <a:endParaRPr lang="en-US" sz="2000" dirty="0">
              <a:solidFill>
                <a:prstClr val="black"/>
              </a:solidFill>
              <a:latin typeface="Calibri"/>
            </a:endParaRPr>
          </a:p>
        </p:txBody>
      </p:sp>
      <p:sp>
        <p:nvSpPr>
          <p:cNvPr id="2" name="Rectangle 1"/>
          <p:cNvSpPr/>
          <p:nvPr/>
        </p:nvSpPr>
        <p:spPr>
          <a:xfrm>
            <a:off x="3211620" y="248416"/>
            <a:ext cx="1261884" cy="369332"/>
          </a:xfrm>
          <a:prstGeom prst="rect">
            <a:avLst/>
          </a:prstGeom>
        </p:spPr>
        <p:txBody>
          <a:bodyPr wrap="none">
            <a:spAutoFit/>
          </a:bodyPr>
          <a:lstStyle/>
          <a:p>
            <a:r>
              <a:rPr lang="en-US" b="1" dirty="0" smtClean="0">
                <a:solidFill>
                  <a:srgbClr val="FF0000"/>
                </a:solidFill>
                <a:latin typeface="Calibri"/>
              </a:rPr>
              <a:t>Internships</a:t>
            </a:r>
            <a:endParaRPr lang="en-US" b="1" dirty="0">
              <a:solidFill>
                <a:srgbClr val="FF0000"/>
              </a:solidFill>
              <a:latin typeface="Calibri"/>
            </a:endParaRPr>
          </a:p>
        </p:txBody>
      </p:sp>
    </p:spTree>
    <p:extLst>
      <p:ext uri="{BB962C8B-B14F-4D97-AF65-F5344CB8AC3E}">
        <p14:creationId xmlns:p14="http://schemas.microsoft.com/office/powerpoint/2010/main" val="2836199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6037892" y="3276668"/>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p:cNvSpPr txBox="1"/>
          <p:nvPr/>
        </p:nvSpPr>
        <p:spPr>
          <a:xfrm>
            <a:off x="6201180" y="4027088"/>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969504" y="74056"/>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220908"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2132792" y="4027088"/>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99145" y="5254247"/>
            <a:ext cx="2777225" cy="954107"/>
          </a:xfrm>
          <a:prstGeom prst="rect">
            <a:avLst/>
          </a:prstGeom>
          <a:noFill/>
        </p:spPr>
        <p:txBody>
          <a:bodyPr wrap="square" rtlCol="0">
            <a:spAutoFit/>
          </a:bodyPr>
          <a:lstStyle/>
          <a:p>
            <a:pPr algn="ctr"/>
            <a:r>
              <a:rPr lang="en-US" sz="2800" b="1" dirty="0" smtClean="0">
                <a:solidFill>
                  <a:srgbClr val="0000FF"/>
                </a:solidFill>
                <a:latin typeface="Calibri"/>
              </a:rPr>
              <a:t>NEW ECOLOGY  OF LEARNING</a:t>
            </a:r>
            <a:endParaRPr lang="en-US" sz="2800" b="1" dirty="0">
              <a:solidFill>
                <a:srgbClr val="0000FF"/>
              </a:solidFill>
              <a:latin typeface="Calibri"/>
            </a:endParaRPr>
          </a:p>
        </p:txBody>
      </p:sp>
      <p:sp>
        <p:nvSpPr>
          <p:cNvPr id="12" name="Rounded Rectangle 11"/>
          <p:cNvSpPr/>
          <p:nvPr/>
        </p:nvSpPr>
        <p:spPr>
          <a:xfrm>
            <a:off x="112889" y="5062000"/>
            <a:ext cx="295328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4220474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20" grpId="0"/>
      <p:bldP spid="5" grpId="0"/>
      <p:bldP spid="12" grpId="0" animBg="1"/>
      <p:bldP spid="2"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10459"/>
            <a:ext cx="8229600" cy="1143000"/>
          </a:xfrm>
        </p:spPr>
        <p:txBody>
          <a:bodyPr>
            <a:normAutofit fontScale="90000"/>
          </a:bodyPr>
          <a:lstStyle/>
          <a:p>
            <a:r>
              <a:rPr lang="en-US" dirty="0" smtClean="0">
                <a:solidFill>
                  <a:schemeClr val="bg1"/>
                </a:solidFill>
              </a:rPr>
              <a:t>Being Disrupted</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and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Disrupting </a:t>
            </a:r>
            <a:r>
              <a:rPr lang="en-US" dirty="0">
                <a:solidFill>
                  <a:schemeClr val="bg1"/>
                </a:solidFill>
              </a:rPr>
              <a:t>Ourselves</a:t>
            </a:r>
          </a:p>
        </p:txBody>
      </p:sp>
    </p:spTree>
    <p:extLst>
      <p:ext uri="{BB962C8B-B14F-4D97-AF65-F5344CB8AC3E}">
        <p14:creationId xmlns:p14="http://schemas.microsoft.com/office/powerpoint/2010/main" val="12981184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84527"/>
            <a:ext cx="8229600" cy="1143000"/>
          </a:xfrm>
        </p:spPr>
        <p:txBody>
          <a:bodyPr/>
          <a:lstStyle/>
          <a:p>
            <a:r>
              <a:rPr lang="en-US" dirty="0" smtClean="0">
                <a:solidFill>
                  <a:schemeClr val="bg1"/>
                </a:solidFill>
              </a:rPr>
              <a:t>The </a:t>
            </a:r>
            <a:r>
              <a:rPr lang="en-US" dirty="0" err="1" smtClean="0">
                <a:solidFill>
                  <a:schemeClr val="bg1"/>
                </a:solidFill>
              </a:rPr>
              <a:t>Recentered</a:t>
            </a:r>
            <a:r>
              <a:rPr lang="en-US" dirty="0" smtClean="0">
                <a:solidFill>
                  <a:schemeClr val="bg1"/>
                </a:solidFill>
              </a:rPr>
              <a:t> Curriculum</a:t>
            </a:r>
            <a:endParaRPr lang="en-US" dirty="0">
              <a:solidFill>
                <a:schemeClr val="bg1"/>
              </a:solidFill>
            </a:endParaRPr>
          </a:p>
        </p:txBody>
      </p:sp>
    </p:spTree>
    <p:extLst>
      <p:ext uri="{BB962C8B-B14F-4D97-AF65-F5344CB8AC3E}">
        <p14:creationId xmlns:p14="http://schemas.microsoft.com/office/powerpoint/2010/main" val="27553757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5867027" y="3280169"/>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p:cNvSpPr txBox="1"/>
          <p:nvPr/>
        </p:nvSpPr>
        <p:spPr>
          <a:xfrm>
            <a:off x="6220387" y="4003185"/>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2093313" y="158280"/>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220908"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3103874" y="3903977"/>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81407" y="4268959"/>
            <a:ext cx="2777225" cy="2246769"/>
          </a:xfrm>
          <a:prstGeom prst="rect">
            <a:avLst/>
          </a:prstGeom>
          <a:noFill/>
        </p:spPr>
        <p:txBody>
          <a:bodyPr wrap="square" rtlCol="0">
            <a:spAutoFit/>
          </a:bodyPr>
          <a:lstStyle/>
          <a:p>
            <a:pPr algn="ctr"/>
            <a:r>
              <a:rPr lang="en-US" sz="2000" b="1" dirty="0" smtClean="0">
                <a:solidFill>
                  <a:srgbClr val="0000FF"/>
                </a:solidFill>
                <a:latin typeface="Calibri"/>
              </a:rPr>
              <a:t>How do you make courses more like </a:t>
            </a:r>
          </a:p>
          <a:p>
            <a:pPr algn="ctr"/>
            <a:r>
              <a:rPr lang="en-US" sz="2000" b="1" dirty="0" smtClean="0">
                <a:solidFill>
                  <a:srgbClr val="0000FF"/>
                </a:solidFill>
                <a:latin typeface="Calibri"/>
              </a:rPr>
              <a:t>high-impact practices? </a:t>
            </a:r>
          </a:p>
          <a:p>
            <a:pPr algn="ctr"/>
            <a:endParaRPr lang="en-US" sz="2000" b="1" dirty="0">
              <a:solidFill>
                <a:srgbClr val="0000FF"/>
              </a:solidFill>
              <a:latin typeface="Calibri"/>
            </a:endParaRPr>
          </a:p>
          <a:p>
            <a:pPr algn="ctr"/>
            <a:r>
              <a:rPr lang="en-US" sz="2000" b="1" dirty="0" smtClean="0">
                <a:solidFill>
                  <a:srgbClr val="0000FF"/>
                </a:solidFill>
                <a:latin typeface="Calibri"/>
              </a:rPr>
              <a:t>How do you better integrate curriculum and co-curriculum?</a:t>
            </a:r>
            <a:endParaRPr lang="en-US" sz="2000" b="1" dirty="0">
              <a:solidFill>
                <a:srgbClr val="0000FF"/>
              </a:solidFill>
              <a:latin typeface="Calibri"/>
            </a:endParaRPr>
          </a:p>
        </p:txBody>
      </p:sp>
      <p:sp>
        <p:nvSpPr>
          <p:cNvPr id="12" name="Rounded Rectangle 11"/>
          <p:cNvSpPr/>
          <p:nvPr/>
        </p:nvSpPr>
        <p:spPr>
          <a:xfrm>
            <a:off x="125760" y="4066370"/>
            <a:ext cx="2978114" cy="2609628"/>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25045249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79083" y="5124341"/>
            <a:ext cx="4044009" cy="1631216"/>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5897069" y="5133441"/>
            <a:ext cx="3046918" cy="1508105"/>
          </a:xfrm>
          <a:prstGeom prst="rect">
            <a:avLst/>
          </a:prstGeom>
          <a:noFill/>
        </p:spPr>
        <p:txBody>
          <a:bodyPr wrap="square" rtlCol="0">
            <a:spAutoFit/>
          </a:bodyPr>
          <a:lstStyle/>
          <a:p>
            <a:pPr algn="r"/>
            <a:r>
              <a:rPr lang="en-US" sz="2000" b="1" dirty="0" smtClean="0">
                <a:solidFill>
                  <a:srgbClr val="008000"/>
                </a:solidFill>
                <a:latin typeface="Calibri"/>
              </a:rPr>
              <a:t>Local and Identity</a:t>
            </a:r>
          </a:p>
          <a:p>
            <a:pPr algn="r"/>
            <a:r>
              <a:rPr lang="en-US" dirty="0" smtClean="0">
                <a:solidFill>
                  <a:srgbClr val="008000"/>
                </a:solidFill>
                <a:latin typeface="Calibri"/>
              </a:rPr>
              <a:t>Jesuit and Catholic</a:t>
            </a:r>
          </a:p>
          <a:p>
            <a:pPr algn="r"/>
            <a:r>
              <a:rPr lang="en-US" dirty="0" smtClean="0">
                <a:solidFill>
                  <a:srgbClr val="008000"/>
                </a:solidFill>
                <a:latin typeface="Calibri"/>
              </a:rPr>
              <a:t>Mentor-based</a:t>
            </a:r>
          </a:p>
          <a:p>
            <a:pPr algn="r"/>
            <a:r>
              <a:rPr lang="en-US" dirty="0" smtClean="0">
                <a:solidFill>
                  <a:srgbClr val="008000"/>
                </a:solidFill>
                <a:latin typeface="Calibri"/>
              </a:rPr>
              <a:t>tradition</a:t>
            </a:r>
          </a:p>
          <a:p>
            <a:pPr algn="r"/>
            <a:r>
              <a:rPr lang="en-US" dirty="0" smtClean="0">
                <a:solidFill>
                  <a:srgbClr val="008000"/>
                </a:solidFill>
                <a:latin typeface="Calibri"/>
              </a:rPr>
              <a:t>Residential, Diverse</a:t>
            </a:r>
            <a:endParaRPr lang="en-US" dirty="0">
              <a:solidFill>
                <a:srgbClr val="008000"/>
              </a:solidFill>
              <a:latin typeface="Calibri"/>
            </a:endParaRPr>
          </a:p>
        </p:txBody>
      </p:sp>
      <p:pic>
        <p:nvPicPr>
          <p:cNvPr id="34" name="Picture 33" descr="OLI_activ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44" y="1590246"/>
            <a:ext cx="1310571" cy="889610"/>
          </a:xfrm>
          <a:prstGeom prst="rect">
            <a:avLst/>
          </a:prstGeom>
        </p:spPr>
      </p:pic>
      <p:sp>
        <p:nvSpPr>
          <p:cNvPr id="12" name="Left Arrow 11"/>
          <p:cNvSpPr/>
          <p:nvPr/>
        </p:nvSpPr>
        <p:spPr>
          <a:xfrm>
            <a:off x="410861" y="1823333"/>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ight Arrow 16"/>
          <p:cNvSpPr/>
          <p:nvPr/>
        </p:nvSpPr>
        <p:spPr>
          <a:xfrm>
            <a:off x="2622314" y="2100350"/>
            <a:ext cx="1265920" cy="395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extBox 35"/>
          <p:cNvSpPr txBox="1"/>
          <p:nvPr/>
        </p:nvSpPr>
        <p:spPr>
          <a:xfrm>
            <a:off x="2696887" y="990082"/>
            <a:ext cx="1541857" cy="1200328"/>
          </a:xfrm>
          <a:prstGeom prst="rect">
            <a:avLst/>
          </a:prstGeom>
          <a:noFill/>
        </p:spPr>
        <p:txBody>
          <a:bodyPr wrap="square" rtlCol="0">
            <a:spAutoFit/>
          </a:bodyPr>
          <a:lstStyle/>
          <a:p>
            <a:r>
              <a:rPr lang="en-US" sz="2400" dirty="0" smtClean="0">
                <a:solidFill>
                  <a:prstClr val="black"/>
                </a:solidFill>
                <a:latin typeface="Calibri"/>
              </a:rPr>
              <a:t>Blended</a:t>
            </a:r>
          </a:p>
          <a:p>
            <a:r>
              <a:rPr lang="en-US" sz="2400" dirty="0" smtClean="0">
                <a:solidFill>
                  <a:prstClr val="black"/>
                </a:solidFill>
                <a:latin typeface="Calibri"/>
              </a:rPr>
              <a:t>interactive  online</a:t>
            </a:r>
            <a:endParaRPr lang="en-US" sz="2400" dirty="0">
              <a:solidFill>
                <a:prstClr val="black"/>
              </a:solidFill>
              <a:latin typeface="Calibri"/>
            </a:endParaRPr>
          </a:p>
        </p:txBody>
      </p:sp>
      <p:sp>
        <p:nvSpPr>
          <p:cNvPr id="42" name="TextBox 41"/>
          <p:cNvSpPr txBox="1"/>
          <p:nvPr/>
        </p:nvSpPr>
        <p:spPr>
          <a:xfrm>
            <a:off x="224111" y="936314"/>
            <a:ext cx="1336181" cy="830997"/>
          </a:xfrm>
          <a:prstGeom prst="rect">
            <a:avLst/>
          </a:prstGeom>
          <a:noFill/>
        </p:spPr>
        <p:txBody>
          <a:bodyPr wrap="square" rtlCol="0">
            <a:spAutoFit/>
          </a:bodyPr>
          <a:lstStyle/>
          <a:p>
            <a:r>
              <a:rPr lang="en-US" sz="2400" dirty="0" smtClean="0">
                <a:solidFill>
                  <a:prstClr val="black"/>
                </a:solidFill>
                <a:latin typeface="Calibri"/>
              </a:rPr>
              <a:t>Massive </a:t>
            </a:r>
          </a:p>
          <a:p>
            <a:r>
              <a:rPr lang="en-US" sz="2400" dirty="0" smtClean="0">
                <a:solidFill>
                  <a:prstClr val="black"/>
                </a:solidFill>
                <a:latin typeface="Calibri"/>
              </a:rPr>
              <a:t>Online</a:t>
            </a:r>
            <a:endParaRPr lang="en-US" sz="2400" dirty="0">
              <a:solidFill>
                <a:prstClr val="black"/>
              </a:solidFill>
              <a:latin typeface="Calibri"/>
            </a:endParaRPr>
          </a:p>
        </p:txBody>
      </p:sp>
      <p:sp>
        <p:nvSpPr>
          <p:cNvPr id="44" name="Oval 43"/>
          <p:cNvSpPr/>
          <p:nvPr/>
        </p:nvSpPr>
        <p:spPr>
          <a:xfrm>
            <a:off x="3885853" y="1934316"/>
            <a:ext cx="2201615" cy="225611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4134661" y="5020282"/>
            <a:ext cx="1952807" cy="1200328"/>
          </a:xfrm>
          <a:prstGeom prst="rect">
            <a:avLst/>
          </a:prstGeom>
          <a:noFill/>
        </p:spPr>
        <p:txBody>
          <a:bodyPr wrap="square" rtlCol="0">
            <a:spAutoFit/>
          </a:bodyPr>
          <a:lstStyle/>
          <a:p>
            <a:pPr algn="ctr"/>
            <a:r>
              <a:rPr lang="en-US" sz="2400" dirty="0" smtClean="0">
                <a:solidFill>
                  <a:srgbClr val="000000"/>
                </a:solidFill>
                <a:latin typeface="Calibri"/>
              </a:rPr>
              <a:t>Institutional Brand and Identity</a:t>
            </a:r>
            <a:endParaRPr lang="en-US" sz="2400" dirty="0">
              <a:solidFill>
                <a:srgbClr val="000000"/>
              </a:solidFill>
              <a:latin typeface="Calibri"/>
            </a:endParaRPr>
          </a:p>
        </p:txBody>
      </p:sp>
      <p:cxnSp>
        <p:nvCxnSpPr>
          <p:cNvPr id="15" name="Straight Arrow Connector 14"/>
          <p:cNvCxnSpPr/>
          <p:nvPr/>
        </p:nvCxnSpPr>
        <p:spPr>
          <a:xfrm flipV="1">
            <a:off x="5080447" y="4481280"/>
            <a:ext cx="0" cy="53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167063" y="30835"/>
            <a:ext cx="3791231" cy="127459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21" name="TextBox 20"/>
          <p:cNvSpPr txBox="1"/>
          <p:nvPr/>
        </p:nvSpPr>
        <p:spPr>
          <a:xfrm>
            <a:off x="4357362" y="32150"/>
            <a:ext cx="3883209" cy="1200329"/>
          </a:xfrm>
          <a:prstGeom prst="rect">
            <a:avLst/>
          </a:prstGeom>
          <a:noFill/>
        </p:spPr>
        <p:txBody>
          <a:bodyPr wrap="square" rtlCol="0">
            <a:spAutoFit/>
          </a:bodyPr>
          <a:lstStyle/>
          <a:p>
            <a:r>
              <a:rPr lang="en-US" dirty="0" smtClean="0">
                <a:solidFill>
                  <a:srgbClr val="FF0000"/>
                </a:solidFill>
                <a:latin typeface="Calibri"/>
              </a:rPr>
              <a:t>Engaging Difference</a:t>
            </a:r>
          </a:p>
          <a:p>
            <a:r>
              <a:rPr lang="en-US" dirty="0" smtClean="0">
                <a:solidFill>
                  <a:srgbClr val="FF0000"/>
                </a:solidFill>
                <a:latin typeface="Calibri"/>
              </a:rPr>
              <a:t>Ethical Judgment</a:t>
            </a:r>
          </a:p>
          <a:p>
            <a:r>
              <a:rPr lang="en-US" dirty="0" smtClean="0">
                <a:solidFill>
                  <a:srgbClr val="FF0000"/>
                </a:solidFill>
                <a:latin typeface="Calibri"/>
              </a:rPr>
              <a:t>Self-Reflection</a:t>
            </a:r>
          </a:p>
          <a:p>
            <a:r>
              <a:rPr lang="en-US" dirty="0" smtClean="0">
                <a:solidFill>
                  <a:srgbClr val="FF0000"/>
                </a:solidFill>
                <a:latin typeface="Calibri"/>
              </a:rPr>
              <a:t>Practitioner education, leadership</a:t>
            </a:r>
            <a:endParaRPr lang="en-US" dirty="0">
              <a:solidFill>
                <a:srgbClr val="FF0000"/>
              </a:solidFill>
              <a:latin typeface="Calibri"/>
            </a:endParaRPr>
          </a:p>
        </p:txBody>
      </p:sp>
      <p:cxnSp>
        <p:nvCxnSpPr>
          <p:cNvPr id="24" name="Straight Arrow Connector 23"/>
          <p:cNvCxnSpPr/>
          <p:nvPr/>
        </p:nvCxnSpPr>
        <p:spPr>
          <a:xfrm>
            <a:off x="4357362" y="1232479"/>
            <a:ext cx="0" cy="12473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Left Arrow 25"/>
          <p:cNvSpPr/>
          <p:nvPr/>
        </p:nvSpPr>
        <p:spPr>
          <a:xfrm>
            <a:off x="6087468" y="3363538"/>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65147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par>
                                <p:cTn id="30" presetID="9"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6" grpId="0"/>
      <p:bldP spid="42" grpId="0"/>
      <p:bldP spid="18" grpId="0" animBg="1"/>
      <p:bldP spid="21"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79083" y="5124341"/>
            <a:ext cx="4044009" cy="1631216"/>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7" name="TextBox 26"/>
          <p:cNvSpPr txBox="1"/>
          <p:nvPr/>
        </p:nvSpPr>
        <p:spPr>
          <a:xfrm>
            <a:off x="5897069" y="5133441"/>
            <a:ext cx="3046918" cy="1508105"/>
          </a:xfrm>
          <a:prstGeom prst="rect">
            <a:avLst/>
          </a:prstGeom>
          <a:noFill/>
        </p:spPr>
        <p:txBody>
          <a:bodyPr wrap="square" rtlCol="0">
            <a:spAutoFit/>
          </a:bodyPr>
          <a:lstStyle/>
          <a:p>
            <a:pPr algn="r"/>
            <a:r>
              <a:rPr lang="en-US" sz="2000" b="1" dirty="0" smtClean="0">
                <a:solidFill>
                  <a:srgbClr val="008000"/>
                </a:solidFill>
                <a:latin typeface="Calibri"/>
              </a:rPr>
              <a:t>Local and Identity</a:t>
            </a:r>
          </a:p>
          <a:p>
            <a:pPr algn="r"/>
            <a:r>
              <a:rPr lang="en-US" dirty="0" smtClean="0">
                <a:solidFill>
                  <a:srgbClr val="008000"/>
                </a:solidFill>
                <a:latin typeface="Calibri"/>
              </a:rPr>
              <a:t>Jesuit and Catholic</a:t>
            </a:r>
          </a:p>
          <a:p>
            <a:pPr algn="r"/>
            <a:r>
              <a:rPr lang="en-US" dirty="0" smtClean="0">
                <a:solidFill>
                  <a:srgbClr val="008000"/>
                </a:solidFill>
                <a:latin typeface="Calibri"/>
              </a:rPr>
              <a:t>Mentor-based</a:t>
            </a:r>
          </a:p>
          <a:p>
            <a:pPr algn="r"/>
            <a:r>
              <a:rPr lang="en-US" dirty="0" smtClean="0">
                <a:solidFill>
                  <a:srgbClr val="008000"/>
                </a:solidFill>
                <a:latin typeface="Calibri"/>
              </a:rPr>
              <a:t>tradition</a:t>
            </a:r>
          </a:p>
          <a:p>
            <a:pPr algn="r"/>
            <a:r>
              <a:rPr lang="en-US" dirty="0" smtClean="0">
                <a:solidFill>
                  <a:srgbClr val="008000"/>
                </a:solidFill>
                <a:latin typeface="Calibri"/>
              </a:rPr>
              <a:t>Residential, Diverse</a:t>
            </a:r>
            <a:endParaRPr lang="en-US" dirty="0">
              <a:solidFill>
                <a:srgbClr val="008000"/>
              </a:solidFill>
              <a:latin typeface="Calibri"/>
            </a:endParaRPr>
          </a:p>
        </p:txBody>
      </p:sp>
      <p:pic>
        <p:nvPicPr>
          <p:cNvPr id="34" name="Picture 33" descr="OLI_activ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44" y="1590246"/>
            <a:ext cx="1310571" cy="889610"/>
          </a:xfrm>
          <a:prstGeom prst="rect">
            <a:avLst/>
          </a:prstGeom>
        </p:spPr>
      </p:pic>
      <p:sp>
        <p:nvSpPr>
          <p:cNvPr id="12" name="Left Arrow 11"/>
          <p:cNvSpPr/>
          <p:nvPr/>
        </p:nvSpPr>
        <p:spPr>
          <a:xfrm>
            <a:off x="410861" y="1416774"/>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Right Arrow 16"/>
          <p:cNvSpPr/>
          <p:nvPr/>
        </p:nvSpPr>
        <p:spPr>
          <a:xfrm>
            <a:off x="2622314" y="2100350"/>
            <a:ext cx="1265920" cy="395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extBox 35"/>
          <p:cNvSpPr txBox="1"/>
          <p:nvPr/>
        </p:nvSpPr>
        <p:spPr>
          <a:xfrm>
            <a:off x="2785854" y="1695787"/>
            <a:ext cx="1381210" cy="461665"/>
          </a:xfrm>
          <a:prstGeom prst="rect">
            <a:avLst/>
          </a:prstGeom>
          <a:noFill/>
        </p:spPr>
        <p:txBody>
          <a:bodyPr wrap="square" rtlCol="0">
            <a:spAutoFit/>
          </a:bodyPr>
          <a:lstStyle/>
          <a:p>
            <a:r>
              <a:rPr lang="en-US" sz="2400" dirty="0" smtClean="0">
                <a:solidFill>
                  <a:prstClr val="black"/>
                </a:solidFill>
                <a:latin typeface="Calibri"/>
              </a:rPr>
              <a:t>Blended</a:t>
            </a:r>
            <a:endParaRPr lang="en-US" sz="2400" dirty="0">
              <a:solidFill>
                <a:prstClr val="black"/>
              </a:solidFill>
              <a:latin typeface="Calibri"/>
            </a:endParaRPr>
          </a:p>
        </p:txBody>
      </p:sp>
      <p:sp>
        <p:nvSpPr>
          <p:cNvPr id="42" name="TextBox 41"/>
          <p:cNvSpPr txBox="1"/>
          <p:nvPr/>
        </p:nvSpPr>
        <p:spPr>
          <a:xfrm>
            <a:off x="201347" y="30835"/>
            <a:ext cx="2246870" cy="1200328"/>
          </a:xfrm>
          <a:prstGeom prst="rect">
            <a:avLst/>
          </a:prstGeom>
          <a:noFill/>
        </p:spPr>
        <p:txBody>
          <a:bodyPr wrap="square" rtlCol="0">
            <a:spAutoFit/>
          </a:bodyPr>
          <a:lstStyle/>
          <a:p>
            <a:r>
              <a:rPr lang="en-US" sz="2400" dirty="0" smtClean="0">
                <a:solidFill>
                  <a:prstClr val="black"/>
                </a:solidFill>
                <a:latin typeface="Calibri"/>
              </a:rPr>
              <a:t>Massive </a:t>
            </a:r>
          </a:p>
          <a:p>
            <a:r>
              <a:rPr lang="en-US" sz="2400" dirty="0" smtClean="0">
                <a:solidFill>
                  <a:prstClr val="black"/>
                </a:solidFill>
                <a:latin typeface="Calibri"/>
              </a:rPr>
              <a:t>Online &amp; Digital environments</a:t>
            </a:r>
            <a:endParaRPr lang="en-US" sz="2400" dirty="0">
              <a:solidFill>
                <a:prstClr val="black"/>
              </a:solidFill>
              <a:latin typeface="Calibri"/>
            </a:endParaRPr>
          </a:p>
        </p:txBody>
      </p:sp>
      <p:sp>
        <p:nvSpPr>
          <p:cNvPr id="44" name="Oval 43"/>
          <p:cNvSpPr/>
          <p:nvPr/>
        </p:nvSpPr>
        <p:spPr>
          <a:xfrm>
            <a:off x="3885853" y="1934316"/>
            <a:ext cx="2201615" cy="225611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3944263" y="4572001"/>
            <a:ext cx="2201614" cy="2062103"/>
          </a:xfrm>
          <a:prstGeom prst="rect">
            <a:avLst/>
          </a:prstGeom>
          <a:solidFill>
            <a:srgbClr val="FF0000">
              <a:alpha val="62000"/>
            </a:srgbClr>
          </a:solidFill>
          <a:ln>
            <a:solidFill>
              <a:srgbClr val="FF0000"/>
            </a:solidFill>
          </a:ln>
        </p:spPr>
        <p:txBody>
          <a:bodyPr wrap="square" rtlCol="0">
            <a:spAutoFit/>
          </a:bodyPr>
          <a:lstStyle/>
          <a:p>
            <a:pPr algn="ctr"/>
            <a:r>
              <a:rPr lang="en-US" sz="3200" b="1" dirty="0" smtClean="0">
                <a:solidFill>
                  <a:schemeClr val="bg1"/>
                </a:solidFill>
                <a:latin typeface="Calibri"/>
              </a:rPr>
              <a:t>HOW DO WE DESIGN FOR THIS CENTER?</a:t>
            </a:r>
            <a:endParaRPr lang="en-US" sz="3200" b="1" dirty="0">
              <a:solidFill>
                <a:schemeClr val="bg1"/>
              </a:solidFill>
              <a:latin typeface="Calibri"/>
            </a:endParaRPr>
          </a:p>
        </p:txBody>
      </p:sp>
      <p:cxnSp>
        <p:nvCxnSpPr>
          <p:cNvPr id="15" name="Straight Arrow Connector 14"/>
          <p:cNvCxnSpPr>
            <a:stCxn id="8" idx="0"/>
          </p:cNvCxnSpPr>
          <p:nvPr/>
        </p:nvCxnSpPr>
        <p:spPr>
          <a:xfrm flipH="1" flipV="1">
            <a:off x="5008766" y="4032999"/>
            <a:ext cx="36304" cy="53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167063" y="30835"/>
            <a:ext cx="3791231" cy="127459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21" name="TextBox 20"/>
          <p:cNvSpPr txBox="1"/>
          <p:nvPr/>
        </p:nvSpPr>
        <p:spPr>
          <a:xfrm>
            <a:off x="4357362" y="32150"/>
            <a:ext cx="3883209" cy="1200329"/>
          </a:xfrm>
          <a:prstGeom prst="rect">
            <a:avLst/>
          </a:prstGeom>
          <a:noFill/>
        </p:spPr>
        <p:txBody>
          <a:bodyPr wrap="square" rtlCol="0">
            <a:spAutoFit/>
          </a:bodyPr>
          <a:lstStyle/>
          <a:p>
            <a:r>
              <a:rPr lang="en-US" dirty="0" smtClean="0">
                <a:solidFill>
                  <a:srgbClr val="FF0000"/>
                </a:solidFill>
                <a:latin typeface="Calibri"/>
              </a:rPr>
              <a:t>Engaging Difference</a:t>
            </a:r>
          </a:p>
          <a:p>
            <a:r>
              <a:rPr lang="en-US" dirty="0" smtClean="0">
                <a:solidFill>
                  <a:srgbClr val="FF0000"/>
                </a:solidFill>
                <a:latin typeface="Calibri"/>
              </a:rPr>
              <a:t>Ethical Judgment</a:t>
            </a:r>
          </a:p>
          <a:p>
            <a:r>
              <a:rPr lang="en-US" dirty="0" smtClean="0">
                <a:solidFill>
                  <a:srgbClr val="FF0000"/>
                </a:solidFill>
                <a:latin typeface="Calibri"/>
              </a:rPr>
              <a:t>Self-Reflection</a:t>
            </a:r>
          </a:p>
          <a:p>
            <a:r>
              <a:rPr lang="en-US" dirty="0" smtClean="0">
                <a:solidFill>
                  <a:srgbClr val="FF0000"/>
                </a:solidFill>
                <a:latin typeface="Calibri"/>
              </a:rPr>
              <a:t>Practitioner education, leadership</a:t>
            </a:r>
            <a:endParaRPr lang="en-US" dirty="0">
              <a:solidFill>
                <a:srgbClr val="FF0000"/>
              </a:solidFill>
              <a:latin typeface="Calibri"/>
            </a:endParaRPr>
          </a:p>
        </p:txBody>
      </p:sp>
      <p:cxnSp>
        <p:nvCxnSpPr>
          <p:cNvPr id="24" name="Straight Arrow Connector 23"/>
          <p:cNvCxnSpPr/>
          <p:nvPr/>
        </p:nvCxnSpPr>
        <p:spPr>
          <a:xfrm>
            <a:off x="4357362" y="1232479"/>
            <a:ext cx="0" cy="12473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Left Arrow 25"/>
          <p:cNvSpPr/>
          <p:nvPr/>
        </p:nvSpPr>
        <p:spPr>
          <a:xfrm>
            <a:off x="5923947" y="3363538"/>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144030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79083" y="5124341"/>
            <a:ext cx="4044009" cy="1631216"/>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5897069" y="5133441"/>
            <a:ext cx="3046918" cy="1508105"/>
          </a:xfrm>
          <a:prstGeom prst="rect">
            <a:avLst/>
          </a:prstGeom>
          <a:noFill/>
        </p:spPr>
        <p:txBody>
          <a:bodyPr wrap="square" rtlCol="0">
            <a:spAutoFit/>
          </a:bodyPr>
          <a:lstStyle/>
          <a:p>
            <a:pPr algn="r"/>
            <a:r>
              <a:rPr lang="en-US" sz="2000" b="1" dirty="0" smtClean="0">
                <a:solidFill>
                  <a:srgbClr val="008000"/>
                </a:solidFill>
                <a:latin typeface="Calibri"/>
              </a:rPr>
              <a:t>Local and Identity</a:t>
            </a:r>
          </a:p>
          <a:p>
            <a:pPr algn="r"/>
            <a:r>
              <a:rPr lang="en-US" dirty="0" smtClean="0">
                <a:solidFill>
                  <a:srgbClr val="008000"/>
                </a:solidFill>
                <a:latin typeface="Calibri"/>
              </a:rPr>
              <a:t>Jesuit and Catholic</a:t>
            </a:r>
          </a:p>
          <a:p>
            <a:pPr algn="r"/>
            <a:r>
              <a:rPr lang="en-US" dirty="0" smtClean="0">
                <a:solidFill>
                  <a:srgbClr val="008000"/>
                </a:solidFill>
                <a:latin typeface="Calibri"/>
              </a:rPr>
              <a:t>Mentor-based</a:t>
            </a:r>
          </a:p>
          <a:p>
            <a:pPr algn="r"/>
            <a:r>
              <a:rPr lang="en-US" dirty="0" smtClean="0">
                <a:solidFill>
                  <a:srgbClr val="008000"/>
                </a:solidFill>
                <a:latin typeface="Calibri"/>
              </a:rPr>
              <a:t>tradition</a:t>
            </a:r>
          </a:p>
          <a:p>
            <a:pPr algn="r"/>
            <a:r>
              <a:rPr lang="en-US" dirty="0" smtClean="0">
                <a:solidFill>
                  <a:srgbClr val="008000"/>
                </a:solidFill>
                <a:latin typeface="Calibri"/>
              </a:rPr>
              <a:t>Residential, Diverse</a:t>
            </a:r>
            <a:endParaRPr lang="en-US" dirty="0">
              <a:solidFill>
                <a:srgbClr val="008000"/>
              </a:solidFill>
              <a:latin typeface="Calibri"/>
            </a:endParaRPr>
          </a:p>
        </p:txBody>
      </p:sp>
      <p:pic>
        <p:nvPicPr>
          <p:cNvPr id="34" name="Picture 33" descr="OLI_activ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44" y="1590246"/>
            <a:ext cx="1310571" cy="889610"/>
          </a:xfrm>
          <a:prstGeom prst="rect">
            <a:avLst/>
          </a:prstGeom>
        </p:spPr>
      </p:pic>
      <p:sp>
        <p:nvSpPr>
          <p:cNvPr id="12" name="Left Arrow 11"/>
          <p:cNvSpPr/>
          <p:nvPr/>
        </p:nvSpPr>
        <p:spPr>
          <a:xfrm>
            <a:off x="410861" y="1823333"/>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ight Arrow 16"/>
          <p:cNvSpPr/>
          <p:nvPr/>
        </p:nvSpPr>
        <p:spPr>
          <a:xfrm>
            <a:off x="2622314" y="2100350"/>
            <a:ext cx="1265920" cy="395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extBox 35"/>
          <p:cNvSpPr txBox="1"/>
          <p:nvPr/>
        </p:nvSpPr>
        <p:spPr>
          <a:xfrm>
            <a:off x="2696887" y="990082"/>
            <a:ext cx="1541857" cy="1200328"/>
          </a:xfrm>
          <a:prstGeom prst="rect">
            <a:avLst/>
          </a:prstGeom>
          <a:noFill/>
        </p:spPr>
        <p:txBody>
          <a:bodyPr wrap="square" rtlCol="0">
            <a:spAutoFit/>
          </a:bodyPr>
          <a:lstStyle/>
          <a:p>
            <a:r>
              <a:rPr lang="en-US" sz="2400" dirty="0" smtClean="0">
                <a:solidFill>
                  <a:prstClr val="black"/>
                </a:solidFill>
                <a:latin typeface="Calibri"/>
              </a:rPr>
              <a:t>Blended</a:t>
            </a:r>
          </a:p>
          <a:p>
            <a:r>
              <a:rPr lang="en-US" sz="2400" dirty="0" smtClean="0">
                <a:solidFill>
                  <a:prstClr val="black"/>
                </a:solidFill>
                <a:latin typeface="Calibri"/>
              </a:rPr>
              <a:t>interactive  online</a:t>
            </a:r>
            <a:endParaRPr lang="en-US" sz="2400" dirty="0">
              <a:solidFill>
                <a:prstClr val="black"/>
              </a:solidFill>
              <a:latin typeface="Calibri"/>
            </a:endParaRPr>
          </a:p>
        </p:txBody>
      </p:sp>
      <p:sp>
        <p:nvSpPr>
          <p:cNvPr id="42" name="TextBox 41"/>
          <p:cNvSpPr txBox="1"/>
          <p:nvPr/>
        </p:nvSpPr>
        <p:spPr>
          <a:xfrm>
            <a:off x="224111" y="936314"/>
            <a:ext cx="1336181" cy="830997"/>
          </a:xfrm>
          <a:prstGeom prst="rect">
            <a:avLst/>
          </a:prstGeom>
          <a:noFill/>
        </p:spPr>
        <p:txBody>
          <a:bodyPr wrap="square" rtlCol="0">
            <a:spAutoFit/>
          </a:bodyPr>
          <a:lstStyle/>
          <a:p>
            <a:r>
              <a:rPr lang="en-US" sz="2400" dirty="0" smtClean="0">
                <a:solidFill>
                  <a:prstClr val="black"/>
                </a:solidFill>
                <a:latin typeface="Calibri"/>
              </a:rPr>
              <a:t>Massive </a:t>
            </a:r>
          </a:p>
          <a:p>
            <a:r>
              <a:rPr lang="en-US" sz="2400" dirty="0" smtClean="0">
                <a:solidFill>
                  <a:prstClr val="black"/>
                </a:solidFill>
                <a:latin typeface="Calibri"/>
              </a:rPr>
              <a:t>Online</a:t>
            </a:r>
            <a:endParaRPr lang="en-US" sz="2400" dirty="0">
              <a:solidFill>
                <a:prstClr val="black"/>
              </a:solidFill>
              <a:latin typeface="Calibri"/>
            </a:endParaRPr>
          </a:p>
        </p:txBody>
      </p:sp>
      <p:sp>
        <p:nvSpPr>
          <p:cNvPr id="44" name="Oval 43"/>
          <p:cNvSpPr/>
          <p:nvPr/>
        </p:nvSpPr>
        <p:spPr>
          <a:xfrm>
            <a:off x="3885853" y="1934316"/>
            <a:ext cx="2201615" cy="225611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Straight Arrow Connector 14"/>
          <p:cNvCxnSpPr/>
          <p:nvPr/>
        </p:nvCxnSpPr>
        <p:spPr>
          <a:xfrm flipV="1">
            <a:off x="5055367" y="3989113"/>
            <a:ext cx="12540" cy="53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167063" y="30835"/>
            <a:ext cx="3791231" cy="127459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21" name="TextBox 20"/>
          <p:cNvSpPr txBox="1"/>
          <p:nvPr/>
        </p:nvSpPr>
        <p:spPr>
          <a:xfrm>
            <a:off x="4357362" y="32150"/>
            <a:ext cx="3883209" cy="1200329"/>
          </a:xfrm>
          <a:prstGeom prst="rect">
            <a:avLst/>
          </a:prstGeom>
          <a:noFill/>
        </p:spPr>
        <p:txBody>
          <a:bodyPr wrap="square" rtlCol="0">
            <a:spAutoFit/>
          </a:bodyPr>
          <a:lstStyle/>
          <a:p>
            <a:r>
              <a:rPr lang="en-US" dirty="0" smtClean="0">
                <a:solidFill>
                  <a:srgbClr val="FF0000"/>
                </a:solidFill>
                <a:latin typeface="Calibri"/>
              </a:rPr>
              <a:t>Engaging Difference</a:t>
            </a:r>
          </a:p>
          <a:p>
            <a:r>
              <a:rPr lang="en-US" dirty="0" smtClean="0">
                <a:solidFill>
                  <a:srgbClr val="FF0000"/>
                </a:solidFill>
                <a:latin typeface="Calibri"/>
              </a:rPr>
              <a:t>Ethical Judgment</a:t>
            </a:r>
          </a:p>
          <a:p>
            <a:r>
              <a:rPr lang="en-US" dirty="0" smtClean="0">
                <a:solidFill>
                  <a:srgbClr val="FF0000"/>
                </a:solidFill>
                <a:latin typeface="Calibri"/>
              </a:rPr>
              <a:t>Self-Reflection</a:t>
            </a:r>
          </a:p>
          <a:p>
            <a:r>
              <a:rPr lang="en-US" dirty="0" smtClean="0">
                <a:solidFill>
                  <a:srgbClr val="FF0000"/>
                </a:solidFill>
                <a:latin typeface="Calibri"/>
              </a:rPr>
              <a:t>Practitioner education, leadership</a:t>
            </a:r>
            <a:endParaRPr lang="en-US" dirty="0">
              <a:solidFill>
                <a:srgbClr val="FF0000"/>
              </a:solidFill>
              <a:latin typeface="Calibri"/>
            </a:endParaRPr>
          </a:p>
        </p:txBody>
      </p:sp>
      <p:cxnSp>
        <p:nvCxnSpPr>
          <p:cNvPr id="24" name="Straight Arrow Connector 23"/>
          <p:cNvCxnSpPr/>
          <p:nvPr/>
        </p:nvCxnSpPr>
        <p:spPr>
          <a:xfrm>
            <a:off x="4357362" y="1232479"/>
            <a:ext cx="0" cy="12473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Left Arrow 25"/>
          <p:cNvSpPr/>
          <p:nvPr/>
        </p:nvSpPr>
        <p:spPr>
          <a:xfrm>
            <a:off x="6087468" y="3363538"/>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Rounded Rectangle 1"/>
          <p:cNvSpPr/>
          <p:nvPr/>
        </p:nvSpPr>
        <p:spPr>
          <a:xfrm>
            <a:off x="3944262" y="4528115"/>
            <a:ext cx="2313076" cy="2113431"/>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930201" y="4714076"/>
            <a:ext cx="2327137" cy="1846659"/>
          </a:xfrm>
          <a:prstGeom prst="rect">
            <a:avLst/>
          </a:prstGeom>
          <a:noFill/>
        </p:spPr>
        <p:txBody>
          <a:bodyPr wrap="square" rtlCol="0">
            <a:spAutoFit/>
          </a:bodyPr>
          <a:lstStyle/>
          <a:p>
            <a:pPr algn="ctr"/>
            <a:r>
              <a:rPr lang="en-US" sz="3200" b="1" dirty="0" err="1">
                <a:solidFill>
                  <a:schemeClr val="bg1"/>
                </a:solidFill>
              </a:rPr>
              <a:t>ePortfolio</a:t>
            </a:r>
            <a:r>
              <a:rPr lang="en-US" sz="3200" b="1" dirty="0">
                <a:solidFill>
                  <a:schemeClr val="bg1"/>
                </a:solidFill>
              </a:rPr>
              <a:t> </a:t>
            </a:r>
            <a:r>
              <a:rPr lang="en-US" sz="3200" b="1" dirty="0" smtClean="0">
                <a:solidFill>
                  <a:schemeClr val="bg1"/>
                </a:solidFill>
              </a:rPr>
              <a:t>as </a:t>
            </a:r>
            <a:r>
              <a:rPr lang="en-US" sz="3200" b="1" dirty="0">
                <a:solidFill>
                  <a:schemeClr val="bg1"/>
                </a:solidFill>
              </a:rPr>
              <a:t>integrative </a:t>
            </a:r>
            <a:r>
              <a:rPr lang="en-US" sz="3200" b="1" dirty="0" smtClean="0">
                <a:solidFill>
                  <a:schemeClr val="bg1"/>
                </a:solidFill>
              </a:rPr>
              <a:t>practice</a:t>
            </a:r>
            <a:endParaRPr lang="en-US" sz="3200" b="1" dirty="0">
              <a:solidFill>
                <a:schemeClr val="bg1"/>
              </a:solidFill>
            </a:endParaRPr>
          </a:p>
          <a:p>
            <a:endParaRPr lang="en-US" dirty="0"/>
          </a:p>
        </p:txBody>
      </p:sp>
    </p:spTree>
    <p:extLst>
      <p:ext uri="{BB962C8B-B14F-4D97-AF65-F5344CB8AC3E}">
        <p14:creationId xmlns:p14="http://schemas.microsoft.com/office/powerpoint/2010/main" val="3146877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530" t="14081" r="25869" b="9564"/>
          <a:stretch/>
        </p:blipFill>
        <p:spPr>
          <a:xfrm>
            <a:off x="1292399" y="228600"/>
            <a:ext cx="6652909" cy="6400800"/>
          </a:xfrm>
          <a:prstGeom prst="rect">
            <a:avLst/>
          </a:prstGeom>
        </p:spPr>
      </p:pic>
    </p:spTree>
    <p:extLst>
      <p:ext uri="{BB962C8B-B14F-4D97-AF65-F5344CB8AC3E}">
        <p14:creationId xmlns:p14="http://schemas.microsoft.com/office/powerpoint/2010/main" val="24451005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80451" y="1241625"/>
            <a:ext cx="4056784" cy="1470025"/>
          </a:xfrm>
        </p:spPr>
        <p:txBody>
          <a:bodyPr>
            <a:normAutofit fontScale="90000"/>
          </a:bodyPr>
          <a:lstStyle/>
          <a:p>
            <a:pPr algn="l">
              <a:lnSpc>
                <a:spcPct val="90000"/>
              </a:lnSpc>
            </a:pPr>
            <a:r>
              <a:rPr lang="en-US" b="1" dirty="0" smtClean="0">
                <a:solidFill>
                  <a:srgbClr val="2A9DF4"/>
                </a:solidFill>
              </a:rPr>
              <a:t>ePortfolio:</a:t>
            </a:r>
            <a:br>
              <a:rPr lang="en-US" b="1" dirty="0" smtClean="0">
                <a:solidFill>
                  <a:srgbClr val="2A9DF4"/>
                </a:solidFill>
              </a:rPr>
            </a:br>
            <a:r>
              <a:rPr lang="en-US" b="1" dirty="0" smtClean="0">
                <a:solidFill>
                  <a:srgbClr val="2A9DF4"/>
                </a:solidFill>
              </a:rPr>
              <a:t>What  Have We </a:t>
            </a:r>
            <a:br>
              <a:rPr lang="en-US" b="1" dirty="0" smtClean="0">
                <a:solidFill>
                  <a:srgbClr val="2A9DF4"/>
                </a:solidFill>
              </a:rPr>
            </a:br>
            <a:r>
              <a:rPr lang="en-US" b="1" dirty="0" smtClean="0">
                <a:solidFill>
                  <a:srgbClr val="2A9DF4"/>
                </a:solidFill>
              </a:rPr>
              <a:t>Learned? </a:t>
            </a:r>
            <a:endParaRPr lang="en-US" b="1" dirty="0">
              <a:solidFill>
                <a:srgbClr val="2A9DF4"/>
              </a:solidFill>
            </a:endParaRPr>
          </a:p>
        </p:txBody>
      </p:sp>
      <p:sp>
        <p:nvSpPr>
          <p:cNvPr id="7" name="Subtitle 6"/>
          <p:cNvSpPr>
            <a:spLocks noGrp="1"/>
          </p:cNvSpPr>
          <p:nvPr>
            <p:ph type="subTitle" idx="1"/>
          </p:nvPr>
        </p:nvSpPr>
        <p:spPr>
          <a:xfrm>
            <a:off x="293510" y="3139284"/>
            <a:ext cx="3810000" cy="1524000"/>
          </a:xfrm>
        </p:spPr>
        <p:txBody>
          <a:bodyPr>
            <a:noAutofit/>
          </a:bodyPr>
          <a:lstStyle/>
          <a:p>
            <a:pPr algn="l">
              <a:lnSpc>
                <a:spcPts val="3400"/>
              </a:lnSpc>
            </a:pPr>
            <a:r>
              <a:rPr lang="en-US" sz="3400" dirty="0">
                <a:solidFill>
                  <a:schemeClr val="tx1"/>
                </a:solidFill>
              </a:rPr>
              <a:t>F</a:t>
            </a:r>
            <a:r>
              <a:rPr lang="en-US" sz="3400" dirty="0" smtClean="0">
                <a:solidFill>
                  <a:schemeClr val="tx1"/>
                </a:solidFill>
              </a:rPr>
              <a:t>indings from the </a:t>
            </a:r>
          </a:p>
          <a:p>
            <a:pPr algn="l">
              <a:lnSpc>
                <a:spcPts val="3400"/>
              </a:lnSpc>
            </a:pPr>
            <a:r>
              <a:rPr lang="en-US" sz="3400" b="1" dirty="0" smtClean="0">
                <a:solidFill>
                  <a:schemeClr val="tx1"/>
                </a:solidFill>
              </a:rPr>
              <a:t>Connect to Learning </a:t>
            </a:r>
            <a:r>
              <a:rPr lang="en-US" sz="3400" dirty="0" smtClean="0">
                <a:solidFill>
                  <a:schemeClr val="tx1"/>
                </a:solidFill>
              </a:rPr>
              <a:t>Project</a:t>
            </a:r>
            <a:endParaRPr lang="en-US" sz="3400" dirty="0">
              <a:solidFill>
                <a:schemeClr val="tx1"/>
              </a:solidFill>
            </a:endParaRPr>
          </a:p>
        </p:txBody>
      </p:sp>
      <p:pic>
        <p:nvPicPr>
          <p:cNvPr id="2" name="Picture 1"/>
          <p:cNvPicPr>
            <a:picLocks noChangeAspect="1"/>
          </p:cNvPicPr>
          <p:nvPr/>
        </p:nvPicPr>
        <p:blipFill rotWithShape="1">
          <a:blip r:embed="rId2"/>
          <a:srcRect t="10321" b="8216"/>
          <a:stretch/>
        </p:blipFill>
        <p:spPr>
          <a:xfrm>
            <a:off x="4688874" y="111653"/>
            <a:ext cx="4372880" cy="6643539"/>
          </a:xfrm>
          <a:prstGeom prst="rect">
            <a:avLst/>
          </a:prstGeom>
        </p:spPr>
      </p:pic>
      <p:sp>
        <p:nvSpPr>
          <p:cNvPr id="5" name="TextBox 4"/>
          <p:cNvSpPr txBox="1"/>
          <p:nvPr/>
        </p:nvSpPr>
        <p:spPr>
          <a:xfrm>
            <a:off x="842302" y="5281302"/>
            <a:ext cx="3137342" cy="646331"/>
          </a:xfrm>
          <a:prstGeom prst="rect">
            <a:avLst/>
          </a:prstGeom>
          <a:noFill/>
        </p:spPr>
        <p:txBody>
          <a:bodyPr wrap="square" rtlCol="0">
            <a:spAutoFit/>
          </a:bodyPr>
          <a:lstStyle/>
          <a:p>
            <a:r>
              <a:rPr lang="en-US" sz="3600" dirty="0">
                <a:solidFill>
                  <a:srgbClr val="FFFFFF"/>
                </a:solidFill>
                <a:latin typeface="Calibri"/>
              </a:rPr>
              <a:t>C</a:t>
            </a:r>
            <a:r>
              <a:rPr lang="en-US" sz="3600" dirty="0" smtClean="0">
                <a:solidFill>
                  <a:srgbClr val="FFFFFF"/>
                </a:solidFill>
                <a:latin typeface="Calibri"/>
              </a:rPr>
              <a:t>2L.mcnrc.org</a:t>
            </a:r>
            <a:endParaRPr lang="en-US" sz="3600" dirty="0">
              <a:solidFill>
                <a:srgbClr val="FFFFFF"/>
              </a:solidFill>
              <a:latin typeface="Calibri"/>
            </a:endParaRPr>
          </a:p>
        </p:txBody>
      </p:sp>
    </p:spTree>
    <p:extLst>
      <p:ext uri="{BB962C8B-B14F-4D97-AF65-F5344CB8AC3E}">
        <p14:creationId xmlns:p14="http://schemas.microsoft.com/office/powerpoint/2010/main" val="3666440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F0"/>
                </a:solidFill>
              </a:rPr>
              <a:t>Connect to Learning</a:t>
            </a:r>
            <a:endParaRPr lang="en-US" sz="4800" dirty="0"/>
          </a:p>
        </p:txBody>
      </p:sp>
      <p:sp>
        <p:nvSpPr>
          <p:cNvPr id="3" name="Content Placeholder 2"/>
          <p:cNvSpPr>
            <a:spLocks noGrp="1"/>
          </p:cNvSpPr>
          <p:nvPr>
            <p:ph idx="1"/>
          </p:nvPr>
        </p:nvSpPr>
        <p:spPr>
          <a:xfrm>
            <a:off x="152400" y="1527704"/>
            <a:ext cx="8229600" cy="4525963"/>
          </a:xfrm>
        </p:spPr>
        <p:txBody>
          <a:bodyPr>
            <a:normAutofit lnSpcReduction="10000"/>
          </a:bodyPr>
          <a:lstStyle/>
          <a:p>
            <a:r>
              <a:rPr lang="en-US" sz="3000" dirty="0" smtClean="0"/>
              <a:t>FIPSE Funded national project, led by LaGuardia’s Making Connections National Resource Center </a:t>
            </a:r>
          </a:p>
          <a:p>
            <a:r>
              <a:rPr lang="en-US" sz="3000" dirty="0" smtClean="0"/>
              <a:t>Partnership w/ AAEEBL, Trent &amp; Judy Batson</a:t>
            </a:r>
          </a:p>
          <a:p>
            <a:r>
              <a:rPr lang="en-US" sz="3000" dirty="0" smtClean="0">
                <a:solidFill>
                  <a:srgbClr val="FFFF00"/>
                </a:solidFill>
              </a:rPr>
              <a:t>Bret </a:t>
            </a:r>
            <a:r>
              <a:rPr lang="en-US" sz="3000" dirty="0" err="1" smtClean="0">
                <a:solidFill>
                  <a:srgbClr val="FFFF00"/>
                </a:solidFill>
              </a:rPr>
              <a:t>Eynon</a:t>
            </a:r>
            <a:r>
              <a:rPr lang="en-US" sz="3000" dirty="0" smtClean="0">
                <a:solidFill>
                  <a:srgbClr val="FFFF00"/>
                </a:solidFill>
              </a:rPr>
              <a:t>, Director</a:t>
            </a:r>
          </a:p>
          <a:p>
            <a:r>
              <a:rPr lang="en-US" sz="3000" dirty="0" err="1" smtClean="0"/>
              <a:t>Judit</a:t>
            </a:r>
            <a:r>
              <a:rPr lang="en-US" sz="3000" dirty="0" smtClean="0"/>
              <a:t> Torok, Co-director</a:t>
            </a:r>
          </a:p>
          <a:p>
            <a:r>
              <a:rPr lang="en-US" sz="3000" dirty="0" smtClean="0"/>
              <a:t>Laura Gambino, Research Director</a:t>
            </a:r>
          </a:p>
          <a:p>
            <a:r>
              <a:rPr lang="en-US" sz="3000" dirty="0" smtClean="0"/>
              <a:t>Mikhail Valentin, Web Design</a:t>
            </a:r>
          </a:p>
          <a:p>
            <a:r>
              <a:rPr lang="en-US" sz="3000" dirty="0" smtClean="0"/>
              <a:t>Randy Bass &amp; Helen Chen </a:t>
            </a:r>
          </a:p>
          <a:p>
            <a:pPr>
              <a:spcBef>
                <a:spcPts val="0"/>
              </a:spcBef>
              <a:buNone/>
            </a:pPr>
            <a:r>
              <a:rPr lang="en-US" sz="3000" dirty="0" smtClean="0"/>
              <a:t>     Senior Research Scholars</a:t>
            </a:r>
          </a:p>
          <a:p>
            <a:pPr>
              <a:buNone/>
            </a:pPr>
            <a:endParaRPr lang="en-US" sz="3000" dirty="0" smtClean="0"/>
          </a:p>
        </p:txBody>
      </p:sp>
      <p:pic>
        <p:nvPicPr>
          <p:cNvPr id="5" name="Picture 4"/>
          <p:cNvPicPr>
            <a:picLocks noChangeAspect="1"/>
          </p:cNvPicPr>
          <p:nvPr/>
        </p:nvPicPr>
        <p:blipFill rotWithShape="1">
          <a:blip r:embed="rId3"/>
          <a:srcRect t="10321" b="8216"/>
          <a:stretch/>
        </p:blipFill>
        <p:spPr>
          <a:xfrm>
            <a:off x="6410955" y="3245555"/>
            <a:ext cx="2300832" cy="3495561"/>
          </a:xfrm>
          <a:prstGeom prst="rect">
            <a:avLst/>
          </a:prstGeom>
        </p:spPr>
      </p:pic>
    </p:spTree>
    <p:extLst>
      <p:ext uri="{BB962C8B-B14F-4D97-AF65-F5344CB8AC3E}">
        <p14:creationId xmlns:p14="http://schemas.microsoft.com/office/powerpoint/2010/main" val="19318652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25000" t="21875" r="26250" b="9375"/>
          <a:stretch>
            <a:fillRect/>
          </a:stretch>
        </p:blipFill>
        <p:spPr bwMode="auto">
          <a:xfrm>
            <a:off x="152400" y="152401"/>
            <a:ext cx="8839200" cy="6553199"/>
          </a:xfrm>
          <a:prstGeom prst="rect">
            <a:avLst/>
          </a:prstGeom>
          <a:noFill/>
          <a:ln w="9525">
            <a:solidFill>
              <a:schemeClr val="tx1">
                <a:lumMod val="65000"/>
              </a:schemeClr>
            </a:solidFill>
            <a:miter lim="800000"/>
            <a:headEnd/>
            <a:tailEnd/>
          </a:ln>
          <a:effectLst/>
        </p:spPr>
      </p:pic>
    </p:spTree>
    <p:extLst>
      <p:ext uri="{BB962C8B-B14F-4D97-AF65-F5344CB8AC3E}">
        <p14:creationId xmlns:p14="http://schemas.microsoft.com/office/powerpoint/2010/main" val="4542126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530" t="14081" r="25869" b="9564"/>
          <a:stretch/>
        </p:blipFill>
        <p:spPr>
          <a:xfrm>
            <a:off x="1292399" y="228600"/>
            <a:ext cx="6652909" cy="6400800"/>
          </a:xfrm>
          <a:prstGeom prst="rect">
            <a:avLst/>
          </a:prstGeom>
        </p:spPr>
      </p:pic>
    </p:spTree>
    <p:extLst>
      <p:ext uri="{BB962C8B-B14F-4D97-AF65-F5344CB8AC3E}">
        <p14:creationId xmlns:p14="http://schemas.microsoft.com/office/powerpoint/2010/main" val="12581875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260" t="16466" r="31487" b="13375"/>
          <a:stretch/>
        </p:blipFill>
        <p:spPr>
          <a:xfrm>
            <a:off x="1214087" y="-446615"/>
            <a:ext cx="6651591" cy="7829208"/>
          </a:xfrm>
          <a:prstGeom prst="rect">
            <a:avLst/>
          </a:prstGeom>
        </p:spPr>
      </p:pic>
      <p:sp>
        <p:nvSpPr>
          <p:cNvPr id="3" name="Oval 2"/>
          <p:cNvSpPr/>
          <p:nvPr/>
        </p:nvSpPr>
        <p:spPr>
          <a:xfrm>
            <a:off x="934983" y="2595958"/>
            <a:ext cx="2665401" cy="1709935"/>
          </a:xfrm>
          <a:prstGeom prst="ellipse">
            <a:avLst/>
          </a:prstGeom>
          <a:noFill/>
          <a:ln w="5715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865153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10600" cy="1143000"/>
          </a:xfrm>
        </p:spPr>
        <p:txBody>
          <a:bodyPr>
            <a:normAutofit fontScale="90000"/>
          </a:bodyPr>
          <a:lstStyle/>
          <a:p>
            <a:r>
              <a:rPr lang="en-US" b="1" dirty="0" smtClean="0"/>
              <a:t>What Difference does ePortfolio Make?</a:t>
            </a:r>
            <a:br>
              <a:rPr lang="en-US" b="1" dirty="0" smtClean="0"/>
            </a:br>
            <a:r>
              <a:rPr lang="en-US" sz="3600" b="1" dirty="0" smtClean="0">
                <a:solidFill>
                  <a:srgbClr val="00B0F0"/>
                </a:solidFill>
              </a:rPr>
              <a:t>C2L evidence supports 3 preliminary claims </a:t>
            </a:r>
            <a:r>
              <a:rPr lang="en-US" dirty="0" smtClean="0">
                <a:solidFill>
                  <a:srgbClr val="00B0F0"/>
                </a:solidFill>
              </a:rPr>
              <a:t/>
            </a:r>
            <a:br>
              <a:rPr lang="en-US" dirty="0" smtClean="0">
                <a:solidFill>
                  <a:srgbClr val="00B0F0"/>
                </a:solidFill>
              </a:rPr>
            </a:br>
            <a:endParaRPr lang="en-US" dirty="0"/>
          </a:p>
        </p:txBody>
      </p:sp>
      <p:sp>
        <p:nvSpPr>
          <p:cNvPr id="3" name="Content Placeholder 2"/>
          <p:cNvSpPr>
            <a:spLocks noGrp="1"/>
          </p:cNvSpPr>
          <p:nvPr>
            <p:ph idx="1"/>
          </p:nvPr>
        </p:nvSpPr>
        <p:spPr>
          <a:xfrm>
            <a:off x="381000" y="1676400"/>
            <a:ext cx="8382000" cy="3230563"/>
          </a:xfrm>
        </p:spPr>
        <p:txBody>
          <a:bodyPr>
            <a:normAutofit/>
          </a:bodyPr>
          <a:lstStyle/>
          <a:p>
            <a:pPr>
              <a:buNone/>
            </a:pPr>
            <a:r>
              <a:rPr lang="en-US" u="sng" dirty="0" smtClean="0"/>
              <a:t>Sophisticated ePortfolio initiatives:</a:t>
            </a:r>
          </a:p>
          <a:p>
            <a:pPr marL="731520" indent="-514350">
              <a:buFont typeface="+mj-lt"/>
              <a:buAutoNum type="arabicPeriod"/>
            </a:pPr>
            <a:r>
              <a:rPr lang="en-US" sz="3800" dirty="0"/>
              <a:t>A</a:t>
            </a:r>
            <a:r>
              <a:rPr lang="en-US" sz="3800" dirty="0" smtClean="0"/>
              <a:t>dvance Student Learning &amp; Success</a:t>
            </a:r>
          </a:p>
          <a:p>
            <a:pPr marL="731520" indent="-514350">
              <a:buFont typeface="+mj-lt"/>
              <a:buAutoNum type="arabicPeriod"/>
            </a:pPr>
            <a:r>
              <a:rPr lang="en-US" sz="3800" dirty="0" smtClean="0"/>
              <a:t>Make Student Learning Visible</a:t>
            </a:r>
          </a:p>
          <a:p>
            <a:pPr marL="731520" indent="-514350">
              <a:buFont typeface="+mj-lt"/>
              <a:buAutoNum type="arabicPeriod"/>
            </a:pPr>
            <a:r>
              <a:rPr lang="en-US" sz="3800" dirty="0" smtClean="0"/>
              <a:t>Catalyze Institutional Change</a:t>
            </a:r>
            <a:endParaRPr lang="en-US" sz="3800" dirty="0"/>
          </a:p>
        </p:txBody>
      </p:sp>
      <p:pic>
        <p:nvPicPr>
          <p:cNvPr id="7171" name="Picture 3"/>
          <p:cNvPicPr>
            <a:picLocks noChangeAspect="1" noChangeArrowheads="1"/>
          </p:cNvPicPr>
          <p:nvPr/>
        </p:nvPicPr>
        <p:blipFill>
          <a:blip r:embed="rId2"/>
          <a:srcRect t="20833" r="1875" b="46875"/>
          <a:stretch>
            <a:fillRect/>
          </a:stretch>
        </p:blipFill>
        <p:spPr bwMode="auto">
          <a:xfrm>
            <a:off x="-1" y="5029200"/>
            <a:ext cx="9144001" cy="1828800"/>
          </a:xfrm>
          <a:prstGeom prst="rect">
            <a:avLst/>
          </a:prstGeom>
          <a:noFill/>
          <a:ln w="9525">
            <a:noFill/>
            <a:miter lim="800000"/>
            <a:headEnd/>
            <a:tailEnd/>
          </a:ln>
          <a:effectLst/>
        </p:spPr>
      </p:pic>
    </p:spTree>
    <p:extLst>
      <p:ext uri="{BB962C8B-B14F-4D97-AF65-F5344CB8AC3E}">
        <p14:creationId xmlns:p14="http://schemas.microsoft.com/office/powerpoint/2010/main" val="3233189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8848" cy="990600"/>
          </a:xfrm>
        </p:spPr>
        <p:txBody>
          <a:bodyPr>
            <a:noAutofit/>
          </a:bodyPr>
          <a:lstStyle/>
          <a:p>
            <a:pPr>
              <a:lnSpc>
                <a:spcPts val="3400"/>
              </a:lnSpc>
            </a:pPr>
            <a:r>
              <a:rPr lang="en-US" sz="3200" b="1" i="1" dirty="0" smtClean="0"/>
              <a:t>Claim # 1:  ePortfolio initiatives </a:t>
            </a:r>
            <a:br>
              <a:rPr lang="en-US" sz="3200" b="1" i="1" dirty="0" smtClean="0"/>
            </a:br>
            <a:r>
              <a:rPr lang="en-US" sz="4000" b="1" i="1" dirty="0">
                <a:solidFill>
                  <a:srgbClr val="00B0F0"/>
                </a:solidFill>
              </a:rPr>
              <a:t>A</a:t>
            </a:r>
            <a:r>
              <a:rPr lang="en-US" sz="4000" b="1" i="1" dirty="0" smtClean="0">
                <a:solidFill>
                  <a:srgbClr val="00B0F0"/>
                </a:solidFill>
              </a:rPr>
              <a:t>dvance </a:t>
            </a:r>
            <a:r>
              <a:rPr lang="en-US" sz="4000" b="1" i="1" dirty="0">
                <a:solidFill>
                  <a:srgbClr val="00B0F0"/>
                </a:solidFill>
              </a:rPr>
              <a:t>S</a:t>
            </a:r>
            <a:r>
              <a:rPr lang="en-US" sz="4000" b="1" i="1" dirty="0" smtClean="0">
                <a:solidFill>
                  <a:srgbClr val="00B0F0"/>
                </a:solidFill>
              </a:rPr>
              <a:t>tudent </a:t>
            </a:r>
            <a:r>
              <a:rPr lang="en-US" sz="4000" b="1" i="1" dirty="0">
                <a:solidFill>
                  <a:srgbClr val="00B0F0"/>
                </a:solidFill>
              </a:rPr>
              <a:t>L</a:t>
            </a:r>
            <a:r>
              <a:rPr lang="en-US" sz="4000" b="1" i="1" dirty="0" smtClean="0">
                <a:solidFill>
                  <a:srgbClr val="00B0F0"/>
                </a:solidFill>
              </a:rPr>
              <a:t>earning &amp; Success</a:t>
            </a:r>
            <a:r>
              <a:rPr lang="en-US" sz="4000" i="1" dirty="0" smtClean="0">
                <a:solidFill>
                  <a:srgbClr val="00B0F0"/>
                </a:solidFill>
              </a:rPr>
              <a:t> </a:t>
            </a:r>
          </a:p>
        </p:txBody>
      </p:sp>
      <p:sp>
        <p:nvSpPr>
          <p:cNvPr id="3" name="Content Placeholder 2"/>
          <p:cNvSpPr>
            <a:spLocks noGrp="1"/>
          </p:cNvSpPr>
          <p:nvPr>
            <p:ph sz="quarter" idx="1"/>
          </p:nvPr>
        </p:nvSpPr>
        <p:spPr>
          <a:xfrm>
            <a:off x="304800" y="1571978"/>
            <a:ext cx="8534400" cy="4724400"/>
          </a:xfrm>
        </p:spPr>
        <p:txBody>
          <a:bodyPr>
            <a:normAutofit/>
          </a:bodyPr>
          <a:lstStyle/>
          <a:p>
            <a:pPr marL="0" indent="0">
              <a:lnSpc>
                <a:spcPts val="3900"/>
              </a:lnSpc>
              <a:buNone/>
            </a:pPr>
            <a:r>
              <a:rPr lang="en-US" sz="3500" dirty="0" smtClean="0"/>
              <a:t>At a growing number of campuses with sustained portfolio initiatives </a:t>
            </a:r>
            <a:r>
              <a:rPr lang="en-US" sz="3500" dirty="0" err="1" smtClean="0"/>
              <a:t>ePortfolio</a:t>
            </a:r>
            <a:r>
              <a:rPr lang="en-US" sz="3500" dirty="0" smtClean="0"/>
              <a:t> practices correlate with higher levels of student success,  as measured by pass rates, GPA, retention, graduation, etc. </a:t>
            </a:r>
          </a:p>
        </p:txBody>
      </p:sp>
      <p:pic>
        <p:nvPicPr>
          <p:cNvPr id="6145" name="Picture 1"/>
          <p:cNvPicPr>
            <a:picLocks noChangeAspect="1" noChangeArrowheads="1"/>
          </p:cNvPicPr>
          <p:nvPr/>
        </p:nvPicPr>
        <p:blipFill>
          <a:blip r:embed="rId2"/>
          <a:srcRect t="1715" r="13333"/>
          <a:stretch>
            <a:fillRect/>
          </a:stretch>
        </p:blipFill>
        <p:spPr bwMode="auto">
          <a:xfrm>
            <a:off x="0" y="5134708"/>
            <a:ext cx="9144000" cy="3780692"/>
          </a:xfrm>
          <a:prstGeom prst="rect">
            <a:avLst/>
          </a:prstGeom>
          <a:noFill/>
          <a:ln w="9525">
            <a:noFill/>
            <a:miter lim="800000"/>
            <a:headEnd/>
            <a:tailEnd/>
          </a:ln>
          <a:effectLst/>
        </p:spPr>
      </p:pic>
    </p:spTree>
    <p:extLst>
      <p:ext uri="{BB962C8B-B14F-4D97-AF65-F5344CB8AC3E}">
        <p14:creationId xmlns:p14="http://schemas.microsoft.com/office/powerpoint/2010/main" val="26455942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8848" cy="990600"/>
          </a:xfrm>
        </p:spPr>
        <p:txBody>
          <a:bodyPr>
            <a:noAutofit/>
          </a:bodyPr>
          <a:lstStyle/>
          <a:p>
            <a:r>
              <a:rPr lang="en-US" sz="3200" b="1" i="1" dirty="0" smtClean="0">
                <a:solidFill>
                  <a:srgbClr val="00B0F0"/>
                </a:solidFill>
              </a:rPr>
              <a:t>Claim # 1:  </a:t>
            </a:r>
            <a:r>
              <a:rPr lang="en-US" sz="3200" b="1" dirty="0" smtClean="0">
                <a:solidFill>
                  <a:srgbClr val="00B0F0"/>
                </a:solidFill>
              </a:rPr>
              <a:t>ePortfolio initiatives advance student learning &amp; success.</a:t>
            </a:r>
            <a:endParaRPr lang="en-US" sz="3200" dirty="0" smtClean="0">
              <a:solidFill>
                <a:srgbClr val="00B0F0"/>
              </a:solidFill>
            </a:endParaRPr>
          </a:p>
        </p:txBody>
      </p:sp>
      <p:sp>
        <p:nvSpPr>
          <p:cNvPr id="3" name="Content Placeholder 2"/>
          <p:cNvSpPr>
            <a:spLocks noGrp="1"/>
          </p:cNvSpPr>
          <p:nvPr>
            <p:ph sz="quarter" idx="1"/>
          </p:nvPr>
        </p:nvSpPr>
        <p:spPr>
          <a:xfrm>
            <a:off x="457200" y="1600200"/>
            <a:ext cx="8229600" cy="4876800"/>
          </a:xfrm>
        </p:spPr>
        <p:txBody>
          <a:bodyPr>
            <a:normAutofit/>
          </a:bodyPr>
          <a:lstStyle/>
          <a:p>
            <a:pPr marL="0" indent="0">
              <a:lnSpc>
                <a:spcPts val="4600"/>
              </a:lnSpc>
              <a:buNone/>
            </a:pPr>
            <a:r>
              <a:rPr lang="en-US" sz="4000" dirty="0" smtClean="0"/>
              <a:t>Helping students reflect on &amp; connect their learning across academic, co-curricular and community-based learning experiences, sophisticated ePortfolio practices correlate with higher levels of student success, as measured by pass rates, GPA and retention. </a:t>
            </a:r>
          </a:p>
          <a:p>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161886519"/>
              </p:ext>
            </p:extLst>
          </p:nvPr>
        </p:nvGraphicFramePr>
        <p:xfrm>
          <a:off x="152400" y="0"/>
          <a:ext cx="8991599" cy="6807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6767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9" t="13413" r="819" b="38613"/>
          <a:stretch/>
        </p:blipFill>
        <p:spPr>
          <a:xfrm>
            <a:off x="-2" y="-4679"/>
            <a:ext cx="9144001" cy="2595479"/>
          </a:xfrm>
          <a:prstGeom prst="rect">
            <a:avLst/>
          </a:prstGeom>
        </p:spPr>
      </p:pic>
      <p:sp>
        <p:nvSpPr>
          <p:cNvPr id="6" name="Content Placeholder 5"/>
          <p:cNvSpPr>
            <a:spLocks noGrp="1"/>
          </p:cNvSpPr>
          <p:nvPr>
            <p:ph idx="1"/>
          </p:nvPr>
        </p:nvSpPr>
        <p:spPr>
          <a:xfrm>
            <a:off x="457200" y="2511396"/>
            <a:ext cx="8229600" cy="4525963"/>
          </a:xfrm>
        </p:spPr>
        <p:txBody>
          <a:bodyPr/>
          <a:lstStyle/>
          <a:p>
            <a:pPr marL="0" indent="0">
              <a:buNone/>
            </a:pPr>
            <a:r>
              <a:rPr lang="en-US" sz="2400" dirty="0" smtClean="0"/>
              <a:t>ePortfolio </a:t>
            </a:r>
            <a:r>
              <a:rPr lang="en-US" sz="2400" dirty="0"/>
              <a:t>was introduced into a required first semester </a:t>
            </a:r>
            <a:r>
              <a:rPr lang="en-US" sz="2400" dirty="0" smtClean="0"/>
              <a:t>“Mission</a:t>
            </a:r>
            <a:r>
              <a:rPr lang="en-US" sz="2400" dirty="0"/>
              <a:t>” course in 2008-9, and student performance </a:t>
            </a:r>
            <a:r>
              <a:rPr lang="en-US" sz="2400" dirty="0" smtClean="0"/>
              <a:t>improved</a:t>
            </a:r>
          </a:p>
        </p:txBody>
      </p:sp>
      <p:graphicFrame>
        <p:nvGraphicFramePr>
          <p:cNvPr id="7" name="Table 6"/>
          <p:cNvGraphicFramePr>
            <a:graphicFrameLocks noGrp="1"/>
          </p:cNvGraphicFramePr>
          <p:nvPr>
            <p:extLst>
              <p:ext uri="{D42A27DB-BD31-4B8C-83A1-F6EECF244321}">
                <p14:modId xmlns:p14="http://schemas.microsoft.com/office/powerpoint/2010/main" val="166993894"/>
              </p:ext>
            </p:extLst>
          </p:nvPr>
        </p:nvGraphicFramePr>
        <p:xfrm>
          <a:off x="457200" y="3429000"/>
          <a:ext cx="8229600" cy="2728406"/>
        </p:xfrm>
        <a:graphic>
          <a:graphicData uri="http://schemas.openxmlformats.org/drawingml/2006/table">
            <a:tbl>
              <a:tblPr firstRow="1" bandRow="1">
                <a:tableStyleId>{775DCB02-9BB8-47FD-8907-85C794F793BA}</a:tableStyleId>
              </a:tblPr>
              <a:tblGrid>
                <a:gridCol w="2743200"/>
                <a:gridCol w="2743200"/>
                <a:gridCol w="2743200"/>
              </a:tblGrid>
              <a:tr h="952723">
                <a:tc>
                  <a:txBody>
                    <a:bodyPr/>
                    <a:lstStyle/>
                    <a:p>
                      <a:endParaRPr lang="en-US" dirty="0"/>
                    </a:p>
                  </a:txBody>
                  <a:tcPr/>
                </a:tc>
                <a:tc>
                  <a:txBody>
                    <a:bodyPr/>
                    <a:lstStyle/>
                    <a:p>
                      <a:pPr algn="ctr"/>
                      <a:r>
                        <a:rPr lang="en-US" sz="2400" dirty="0" smtClean="0"/>
                        <a:t>Pre ePortfolio</a:t>
                      </a:r>
                    </a:p>
                    <a:p>
                      <a:pPr algn="ctr"/>
                      <a:r>
                        <a:rPr lang="en-US" sz="2400" dirty="0" smtClean="0"/>
                        <a:t>(2007-8)</a:t>
                      </a:r>
                      <a:endParaRPr lang="en-US" sz="2400" dirty="0"/>
                    </a:p>
                  </a:txBody>
                  <a:tcPr/>
                </a:tc>
                <a:tc>
                  <a:txBody>
                    <a:bodyPr/>
                    <a:lstStyle/>
                    <a:p>
                      <a:pPr algn="ctr"/>
                      <a:r>
                        <a:rPr lang="en-US" sz="2400" dirty="0" smtClean="0"/>
                        <a:t>Post ePortfolio</a:t>
                      </a:r>
                    </a:p>
                    <a:p>
                      <a:pPr algn="ctr"/>
                      <a:r>
                        <a:rPr lang="en-US" sz="2400" dirty="0" smtClean="0"/>
                        <a:t>2009-12</a:t>
                      </a:r>
                    </a:p>
                  </a:txBody>
                  <a:tcPr/>
                </a:tc>
              </a:tr>
              <a:tr h="551975">
                <a:tc>
                  <a:txBody>
                    <a:bodyPr/>
                    <a:lstStyle/>
                    <a:p>
                      <a:r>
                        <a:rPr lang="en-US" sz="2400" dirty="0" smtClean="0"/>
                        <a:t>GPA in Mission</a:t>
                      </a:r>
                      <a:r>
                        <a:rPr lang="en-US" sz="2400" baseline="0" dirty="0" smtClean="0"/>
                        <a:t> Course</a:t>
                      </a:r>
                      <a:endParaRPr lang="en-US" sz="2400" dirty="0"/>
                    </a:p>
                  </a:txBody>
                  <a:tcPr/>
                </a:tc>
                <a:tc>
                  <a:txBody>
                    <a:bodyPr/>
                    <a:lstStyle/>
                    <a:p>
                      <a:pPr algn="ctr"/>
                      <a:r>
                        <a:rPr lang="en-US" sz="2400" kern="1200" dirty="0" smtClean="0">
                          <a:solidFill>
                            <a:schemeClr val="dk1"/>
                          </a:solidFill>
                          <a:effectLst/>
                          <a:latin typeface="+mn-lt"/>
                          <a:ea typeface="+mn-ea"/>
                          <a:cs typeface="+mn-cs"/>
                        </a:rPr>
                        <a:t>B (3.213)</a:t>
                      </a:r>
                      <a:endParaRPr lang="en-US" sz="2400" dirty="0"/>
                    </a:p>
                  </a:txBody>
                  <a:tcPr/>
                </a:tc>
                <a:tc>
                  <a:txBody>
                    <a:bodyPr/>
                    <a:lstStyle/>
                    <a:p>
                      <a:pPr algn="ctr"/>
                      <a:r>
                        <a:rPr lang="en-US" sz="2400" kern="1200" dirty="0" smtClean="0">
                          <a:solidFill>
                            <a:schemeClr val="dk1"/>
                          </a:solidFill>
                          <a:effectLst/>
                          <a:latin typeface="+mn-lt"/>
                          <a:ea typeface="+mn-ea"/>
                          <a:cs typeface="+mn-cs"/>
                        </a:rPr>
                        <a:t>B+ (3.508)</a:t>
                      </a:r>
                      <a:endParaRPr lang="en-US" sz="2400" dirty="0"/>
                    </a:p>
                  </a:txBody>
                  <a:tcPr/>
                </a:tc>
              </a:tr>
              <a:tr h="952723">
                <a:tc>
                  <a:txBody>
                    <a:bodyPr/>
                    <a:lstStyle/>
                    <a:p>
                      <a:r>
                        <a:rPr lang="en-US" sz="2400" dirty="0" smtClean="0"/>
                        <a:t>GPA</a:t>
                      </a:r>
                      <a:r>
                        <a:rPr lang="en-US" sz="2400" baseline="0" dirty="0" smtClean="0"/>
                        <a:t> in all first semester courses</a:t>
                      </a:r>
                      <a:endParaRPr lang="en-US" sz="2400" dirty="0"/>
                    </a:p>
                  </a:txBody>
                  <a:tcPr/>
                </a:tc>
                <a:tc>
                  <a:txBody>
                    <a:bodyPr/>
                    <a:lstStyle/>
                    <a:p>
                      <a:pPr algn="ctr"/>
                      <a:r>
                        <a:rPr lang="en-US" sz="2400" kern="1200" dirty="0" smtClean="0">
                          <a:solidFill>
                            <a:schemeClr val="dk1"/>
                          </a:solidFill>
                          <a:effectLst/>
                          <a:latin typeface="+mn-lt"/>
                          <a:ea typeface="+mn-ea"/>
                          <a:cs typeface="+mn-cs"/>
                        </a:rPr>
                        <a:t>B-</a:t>
                      </a:r>
                      <a:r>
                        <a:rPr lang="en-US" sz="2400" kern="1200" baseline="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2.933)</a:t>
                      </a:r>
                      <a:endParaRPr lang="en-US" sz="2400" dirty="0"/>
                    </a:p>
                  </a:txBody>
                  <a:tcPr/>
                </a:tc>
                <a:tc>
                  <a:txBody>
                    <a:bodyPr/>
                    <a:lstStyle/>
                    <a:p>
                      <a:pPr algn="ctr"/>
                      <a:r>
                        <a:rPr lang="en-US" sz="2400" kern="1200" dirty="0" smtClean="0">
                          <a:solidFill>
                            <a:schemeClr val="dk1"/>
                          </a:solidFill>
                          <a:effectLst/>
                          <a:latin typeface="+mn-lt"/>
                          <a:ea typeface="+mn-ea"/>
                          <a:cs typeface="+mn-cs"/>
                        </a:rPr>
                        <a:t>B  (3.095)</a:t>
                      </a:r>
                      <a:r>
                        <a:rPr lang="en-US" sz="2400" dirty="0" smtClean="0">
                          <a:effectLst/>
                        </a:rPr>
                        <a:t> </a:t>
                      </a:r>
                      <a:endParaRPr lang="en-US" sz="2400" dirty="0"/>
                    </a:p>
                  </a:txBody>
                  <a:tcPr/>
                </a:tc>
              </a:tr>
            </a:tbl>
          </a:graphicData>
        </a:graphic>
      </p:graphicFrame>
    </p:spTree>
    <p:extLst>
      <p:ext uri="{BB962C8B-B14F-4D97-AF65-F5344CB8AC3E}">
        <p14:creationId xmlns:p14="http://schemas.microsoft.com/office/powerpoint/2010/main" val="29477439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531" r="6644" b="59722"/>
          <a:stretch/>
        </p:blipFill>
        <p:spPr>
          <a:xfrm>
            <a:off x="0" y="152400"/>
            <a:ext cx="9144000" cy="1676400"/>
          </a:xfrm>
          <a:prstGeom prst="rect">
            <a:avLst/>
          </a:prstGeom>
        </p:spPr>
      </p:pic>
      <p:sp>
        <p:nvSpPr>
          <p:cNvPr id="6" name="Content Placeholder 5"/>
          <p:cNvSpPr>
            <a:spLocks noGrp="1"/>
          </p:cNvSpPr>
          <p:nvPr>
            <p:ph idx="1"/>
          </p:nvPr>
        </p:nvSpPr>
        <p:spPr>
          <a:xfrm>
            <a:off x="228600" y="1874837"/>
            <a:ext cx="8610600" cy="4525963"/>
          </a:xfrm>
        </p:spPr>
        <p:txBody>
          <a:bodyPr>
            <a:normAutofit/>
          </a:bodyPr>
          <a:lstStyle/>
          <a:p>
            <a:pPr marL="0" lvl="0" indent="0">
              <a:buNone/>
            </a:pPr>
            <a:r>
              <a:rPr lang="en-US" sz="2800" b="1" dirty="0" smtClean="0">
                <a:solidFill>
                  <a:schemeClr val="accent6">
                    <a:lumMod val="60000"/>
                    <a:lumOff val="40000"/>
                  </a:schemeClr>
                </a:solidFill>
              </a:rPr>
              <a:t>ePortfolio integrated into Metro Health Academies, an SFSU learning community project for high-risk students</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2531830623"/>
              </p:ext>
            </p:extLst>
          </p:nvPr>
        </p:nvGraphicFramePr>
        <p:xfrm>
          <a:off x="237235" y="3048000"/>
          <a:ext cx="8686800" cy="3276600"/>
        </p:xfrm>
        <a:graphic>
          <a:graphicData uri="http://schemas.openxmlformats.org/drawingml/2006/table">
            <a:tbl>
              <a:tblPr firstRow="1" bandRow="1">
                <a:tableStyleId>{08FB837D-C827-4EFA-A057-4D05807E0F7C}</a:tableStyleId>
              </a:tblPr>
              <a:tblGrid>
                <a:gridCol w="3098005"/>
                <a:gridCol w="2693195"/>
                <a:gridCol w="2895600"/>
              </a:tblGrid>
              <a:tr h="1514844">
                <a:tc>
                  <a:txBody>
                    <a:bodyPr/>
                    <a:lstStyle/>
                    <a:p>
                      <a:pPr marL="0" marR="0">
                        <a:lnSpc>
                          <a:spcPct val="115000"/>
                        </a:lnSpc>
                        <a:spcBef>
                          <a:spcPts val="0"/>
                        </a:spcBef>
                        <a:spcAft>
                          <a:spcPts val="0"/>
                        </a:spcAft>
                      </a:pPr>
                      <a:r>
                        <a:rPr lang="en-US" sz="2400" b="0" dirty="0">
                          <a:effectLst/>
                          <a:latin typeface="Century Gothic"/>
                          <a:ea typeface="Calibri"/>
                          <a:cs typeface="Century Gothic"/>
                        </a:rPr>
                        <a:t> </a:t>
                      </a:r>
                    </a:p>
                  </a:txBody>
                  <a:tcPr marL="68580" marR="68580" marT="0" marB="0">
                    <a:solidFill>
                      <a:schemeClr val="accent6">
                        <a:lumMod val="75000"/>
                      </a:schemeClr>
                    </a:solidFill>
                  </a:tcPr>
                </a:tc>
                <a:tc>
                  <a:txBody>
                    <a:bodyPr/>
                    <a:lstStyle/>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Metro Academy, First Year/First Time Students</a:t>
                      </a:r>
                    </a:p>
                  </a:txBody>
                  <a:tcPr marL="68580" marR="68580" marT="0" marB="0">
                    <a:solidFill>
                      <a:schemeClr val="accent6">
                        <a:lumMod val="75000"/>
                      </a:schemeClr>
                    </a:solidFill>
                  </a:tcPr>
                </a:tc>
                <a:tc>
                  <a:txBody>
                    <a:bodyPr/>
                    <a:lstStyle/>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All SFSU First Year/  </a:t>
                      </a:r>
                    </a:p>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First Time Students</a:t>
                      </a:r>
                    </a:p>
                  </a:txBody>
                  <a:tcPr marL="68580" marR="68580" marT="0" marB="0">
                    <a:solidFill>
                      <a:schemeClr val="accent6">
                        <a:lumMod val="75000"/>
                      </a:schemeClr>
                    </a:solidFill>
                  </a:tcPr>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1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a:solidFill>
                            <a:schemeClr val="dk1"/>
                          </a:solidFill>
                          <a:effectLst/>
                          <a:latin typeface="Century Gothic"/>
                          <a:ea typeface="Calibri"/>
                          <a:cs typeface="Century Gothic"/>
                        </a:rPr>
                        <a:t>Retention </a:t>
                      </a:r>
                      <a:r>
                        <a:rPr lang="en-US" sz="2400" b="1" dirty="0" smtClean="0">
                          <a:solidFill>
                            <a:schemeClr val="dk1"/>
                          </a:solidFill>
                          <a:effectLst/>
                          <a:latin typeface="Century Gothic"/>
                          <a:ea typeface="Calibri"/>
                          <a:cs typeface="Century Gothic"/>
                        </a:rPr>
                        <a:t>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90.0%</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79.3%</a:t>
                      </a:r>
                    </a:p>
                  </a:txBody>
                  <a:tcPr marL="68580" marR="68580" marT="0" marB="0"/>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3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a:solidFill>
                            <a:schemeClr val="dk1"/>
                          </a:solidFill>
                          <a:effectLst/>
                          <a:latin typeface="Century Gothic"/>
                          <a:ea typeface="Calibri"/>
                          <a:cs typeface="Century Gothic"/>
                        </a:rPr>
                        <a:t>Retention </a:t>
                      </a:r>
                      <a:r>
                        <a:rPr lang="en-US" sz="2400" b="1" dirty="0" smtClean="0">
                          <a:solidFill>
                            <a:schemeClr val="dk1"/>
                          </a:solidFill>
                          <a:effectLst/>
                          <a:latin typeface="Century Gothic"/>
                          <a:ea typeface="Calibri"/>
                          <a:cs typeface="Century Gothic"/>
                        </a:rPr>
                        <a:t>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79.0%</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60.0%</a:t>
                      </a:r>
                    </a:p>
                  </a:txBody>
                  <a:tcPr marL="68580" marR="68580" marT="0" marB="0"/>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4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err="1" smtClean="0">
                          <a:solidFill>
                            <a:schemeClr val="dk1"/>
                          </a:solidFill>
                          <a:effectLst/>
                          <a:latin typeface="Century Gothic"/>
                          <a:ea typeface="Calibri"/>
                          <a:cs typeface="Century Gothic"/>
                        </a:rPr>
                        <a:t>Grad’n</a:t>
                      </a:r>
                      <a:r>
                        <a:rPr lang="en-US" sz="2400" b="1" dirty="0" smtClean="0">
                          <a:solidFill>
                            <a:schemeClr val="dk1"/>
                          </a:solidFill>
                          <a:effectLst/>
                          <a:latin typeface="Century Gothic"/>
                          <a:ea typeface="Calibri"/>
                          <a:cs typeface="Century Gothic"/>
                        </a:rPr>
                        <a:t> 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24.6%</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14.9%</a:t>
                      </a:r>
                    </a:p>
                  </a:txBody>
                  <a:tcPr marL="68580" marR="68580" marT="0" marB="0"/>
                </a:tc>
              </a:tr>
            </a:tbl>
          </a:graphicData>
        </a:graphic>
      </p:graphicFrame>
    </p:spTree>
    <p:extLst>
      <p:ext uri="{BB962C8B-B14F-4D97-AF65-F5344CB8AC3E}">
        <p14:creationId xmlns:p14="http://schemas.microsoft.com/office/powerpoint/2010/main" val="21081953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10600" cy="1143000"/>
          </a:xfrm>
        </p:spPr>
        <p:txBody>
          <a:bodyPr>
            <a:normAutofit fontScale="90000"/>
          </a:bodyPr>
          <a:lstStyle/>
          <a:p>
            <a:r>
              <a:rPr lang="en-US" b="1" dirty="0" smtClean="0"/>
              <a:t>What Difference does ePortfolio Make?</a:t>
            </a:r>
            <a:br>
              <a:rPr lang="en-US" b="1" dirty="0" smtClean="0"/>
            </a:br>
            <a:r>
              <a:rPr lang="en-US" sz="3600" b="1" dirty="0" smtClean="0">
                <a:solidFill>
                  <a:srgbClr val="00B0F0"/>
                </a:solidFill>
              </a:rPr>
              <a:t>C2L evidence supports 3 preliminary claims </a:t>
            </a:r>
            <a:r>
              <a:rPr lang="en-US" dirty="0" smtClean="0">
                <a:solidFill>
                  <a:srgbClr val="00B0F0"/>
                </a:solidFill>
              </a:rPr>
              <a:t/>
            </a:r>
            <a:br>
              <a:rPr lang="en-US" dirty="0" smtClean="0">
                <a:solidFill>
                  <a:srgbClr val="00B0F0"/>
                </a:solidFill>
              </a:rPr>
            </a:br>
            <a:endParaRPr lang="en-US" dirty="0"/>
          </a:p>
        </p:txBody>
      </p:sp>
      <p:sp>
        <p:nvSpPr>
          <p:cNvPr id="3" name="Content Placeholder 2"/>
          <p:cNvSpPr>
            <a:spLocks noGrp="1"/>
          </p:cNvSpPr>
          <p:nvPr>
            <p:ph idx="1"/>
          </p:nvPr>
        </p:nvSpPr>
        <p:spPr>
          <a:xfrm>
            <a:off x="381000" y="1676400"/>
            <a:ext cx="8382000" cy="3230563"/>
          </a:xfrm>
        </p:spPr>
        <p:txBody>
          <a:bodyPr>
            <a:normAutofit/>
          </a:bodyPr>
          <a:lstStyle/>
          <a:p>
            <a:pPr>
              <a:buNone/>
            </a:pPr>
            <a:r>
              <a:rPr lang="en-US" u="sng" dirty="0" smtClean="0"/>
              <a:t>Sophisticated ePortfolio initiatives:</a:t>
            </a:r>
          </a:p>
          <a:p>
            <a:pPr marL="731520" indent="-514350">
              <a:buFont typeface="+mj-lt"/>
              <a:buAutoNum type="arabicPeriod"/>
            </a:pPr>
            <a:r>
              <a:rPr lang="en-US" sz="3800" dirty="0"/>
              <a:t>A</a:t>
            </a:r>
            <a:r>
              <a:rPr lang="en-US" sz="3800" dirty="0" smtClean="0"/>
              <a:t>dvance Student Learning &amp; Success</a:t>
            </a:r>
          </a:p>
          <a:p>
            <a:pPr marL="731520" indent="-514350">
              <a:buFont typeface="+mj-lt"/>
              <a:buAutoNum type="arabicPeriod"/>
            </a:pPr>
            <a:r>
              <a:rPr lang="en-US" sz="3800" dirty="0" smtClean="0"/>
              <a:t>Make Student Learning Visible</a:t>
            </a:r>
          </a:p>
          <a:p>
            <a:pPr marL="731520" indent="-514350">
              <a:buFont typeface="+mj-lt"/>
              <a:buAutoNum type="arabicPeriod"/>
            </a:pPr>
            <a:r>
              <a:rPr lang="en-US" sz="3800" dirty="0" smtClean="0"/>
              <a:t>Catalyze Institutional Change</a:t>
            </a:r>
            <a:endParaRPr lang="en-US" sz="3800" dirty="0"/>
          </a:p>
        </p:txBody>
      </p:sp>
      <p:pic>
        <p:nvPicPr>
          <p:cNvPr id="7171" name="Picture 3"/>
          <p:cNvPicPr>
            <a:picLocks noChangeAspect="1" noChangeArrowheads="1"/>
          </p:cNvPicPr>
          <p:nvPr/>
        </p:nvPicPr>
        <p:blipFill>
          <a:blip r:embed="rId2"/>
          <a:srcRect t="20833" r="1875" b="46875"/>
          <a:stretch>
            <a:fillRect/>
          </a:stretch>
        </p:blipFill>
        <p:spPr bwMode="auto">
          <a:xfrm>
            <a:off x="-1" y="5029200"/>
            <a:ext cx="9144001" cy="1828800"/>
          </a:xfrm>
          <a:prstGeom prst="rect">
            <a:avLst/>
          </a:prstGeom>
          <a:noFill/>
          <a:ln w="9525">
            <a:noFill/>
            <a:miter lim="800000"/>
            <a:headEnd/>
            <a:tailEnd/>
          </a:ln>
          <a:effectLst/>
        </p:spPr>
      </p:pic>
    </p:spTree>
    <p:extLst>
      <p:ext uri="{BB962C8B-B14F-4D97-AF65-F5344CB8AC3E}">
        <p14:creationId xmlns:p14="http://schemas.microsoft.com/office/powerpoint/2010/main" val="32612034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Queensborough</a:t>
            </a:r>
            <a:r>
              <a:rPr lang="en-US" dirty="0" smtClean="0"/>
              <a:t> Community College</a:t>
            </a:r>
            <a:endParaRPr lang="en-US" dirty="0"/>
          </a:p>
        </p:txBody>
      </p:sp>
      <p:pic>
        <p:nvPicPr>
          <p:cNvPr id="4" name="Picture 3" descr="queensboroug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8613"/>
            <a:ext cx="8905865" cy="2509083"/>
          </a:xfrm>
          <a:prstGeom prst="rect">
            <a:avLst/>
          </a:prstGeom>
        </p:spPr>
      </p:pic>
    </p:spTree>
    <p:extLst>
      <p:ext uri="{BB962C8B-B14F-4D97-AF65-F5344CB8AC3E}">
        <p14:creationId xmlns:p14="http://schemas.microsoft.com/office/powerpoint/2010/main" val="31076510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445" b="23195"/>
          <a:stretch/>
        </p:blipFill>
        <p:spPr>
          <a:xfrm>
            <a:off x="0" y="0"/>
            <a:ext cx="9144000" cy="1600200"/>
          </a:xfrm>
          <a:prstGeom prst="rect">
            <a:avLst/>
          </a:prstGeom>
        </p:spPr>
      </p:pic>
      <p:sp>
        <p:nvSpPr>
          <p:cNvPr id="6" name="TextBox 5"/>
          <p:cNvSpPr txBox="1"/>
          <p:nvPr/>
        </p:nvSpPr>
        <p:spPr>
          <a:xfrm>
            <a:off x="4114800" y="-76200"/>
            <a:ext cx="5029200" cy="615553"/>
          </a:xfrm>
          <a:prstGeom prst="rect">
            <a:avLst/>
          </a:prstGeom>
          <a:noFill/>
        </p:spPr>
        <p:txBody>
          <a:bodyPr wrap="square" rtlCol="0">
            <a:spAutoFit/>
          </a:bodyPr>
          <a:lstStyle/>
          <a:p>
            <a:pPr defTabSz="914400"/>
            <a:r>
              <a:rPr lang="en-US" sz="3400" b="1" dirty="0" smtClean="0">
                <a:solidFill>
                  <a:prstClr val="white"/>
                </a:solidFill>
                <a:latin typeface="Calibri"/>
              </a:rPr>
              <a:t>Tunxis Community College</a:t>
            </a:r>
            <a:endParaRPr lang="en-US" sz="3400" b="1" dirty="0">
              <a:solidFill>
                <a:prstClr val="white"/>
              </a:solidFill>
              <a:latin typeface="Calibri"/>
            </a:endParaRPr>
          </a:p>
        </p:txBody>
      </p:sp>
      <p:graphicFrame>
        <p:nvGraphicFramePr>
          <p:cNvPr id="9" name="Chart 8"/>
          <p:cNvGraphicFramePr>
            <a:graphicFrameLocks/>
          </p:cNvGraphicFramePr>
          <p:nvPr>
            <p:extLst>
              <p:ext uri="{D42A27DB-BD31-4B8C-83A1-F6EECF244321}">
                <p14:modId xmlns:p14="http://schemas.microsoft.com/office/powerpoint/2010/main" val="4073631407"/>
              </p:ext>
            </p:extLst>
          </p:nvPr>
        </p:nvGraphicFramePr>
        <p:xfrm>
          <a:off x="310767" y="1600200"/>
          <a:ext cx="9323030"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14395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600"/>
              </a:lnSpc>
            </a:pPr>
            <a:r>
              <a:rPr lang="en-US" b="1" dirty="0" smtClean="0">
                <a:solidFill>
                  <a:schemeClr val="accent6">
                    <a:lumMod val="75000"/>
                  </a:schemeClr>
                </a:solidFill>
              </a:rPr>
              <a:t>How </a:t>
            </a:r>
            <a:r>
              <a:rPr lang="en-US" sz="3600" b="1" dirty="0" smtClean="0">
                <a:solidFill>
                  <a:srgbClr val="00B0F0"/>
                </a:solidFill>
              </a:rPr>
              <a:t>does ePortfolio </a:t>
            </a:r>
            <a:br>
              <a:rPr lang="en-US" sz="3600" b="1" dirty="0" smtClean="0">
                <a:solidFill>
                  <a:srgbClr val="00B0F0"/>
                </a:solidFill>
              </a:rPr>
            </a:br>
            <a:r>
              <a:rPr lang="en-US" sz="3600" b="1" dirty="0" smtClean="0">
                <a:solidFill>
                  <a:srgbClr val="00B0F0"/>
                </a:solidFill>
              </a:rPr>
              <a:t>Shape the Student Learning Experience?</a:t>
            </a:r>
            <a:endParaRPr lang="en-US" sz="3600" b="1" dirty="0">
              <a:solidFill>
                <a:srgbClr val="00B0F0"/>
              </a:solidFill>
            </a:endParaRPr>
          </a:p>
        </p:txBody>
      </p:sp>
      <p:sp>
        <p:nvSpPr>
          <p:cNvPr id="3" name="Content Placeholder 2"/>
          <p:cNvSpPr>
            <a:spLocks noGrp="1"/>
          </p:cNvSpPr>
          <p:nvPr>
            <p:ph idx="1"/>
          </p:nvPr>
        </p:nvSpPr>
        <p:spPr>
          <a:xfrm>
            <a:off x="457200" y="1447800"/>
            <a:ext cx="8229600" cy="4525963"/>
          </a:xfrm>
        </p:spPr>
        <p:txBody>
          <a:bodyPr>
            <a:normAutofit/>
          </a:bodyPr>
          <a:lstStyle/>
          <a:p>
            <a:pPr>
              <a:buNone/>
            </a:pPr>
            <a:r>
              <a:rPr lang="en-US" sz="3600" u="sng" dirty="0" smtClean="0"/>
              <a:t>C2L Core Survey</a:t>
            </a:r>
          </a:p>
          <a:p>
            <a:r>
              <a:rPr lang="en-US" dirty="0" smtClean="0"/>
              <a:t>Conducted on multiple C2L campuses across three semesters: Fall 2011, Spring 2012, Fall 2012 (Spring 2013 pending)  n=6,729 </a:t>
            </a:r>
          </a:p>
          <a:p>
            <a:r>
              <a:rPr lang="en-US" dirty="0" smtClean="0"/>
              <a:t>Goal:  to build a common data set that can help us better understand the contours of the ePortfolio-enhanced student learning experience</a:t>
            </a:r>
            <a:endParaRPr lang="en-US" dirty="0"/>
          </a:p>
        </p:txBody>
      </p:sp>
    </p:spTree>
    <p:extLst>
      <p:ext uri="{BB962C8B-B14F-4D97-AF65-F5344CB8AC3E}">
        <p14:creationId xmlns:p14="http://schemas.microsoft.com/office/powerpoint/2010/main" val="14593091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4178868"/>
              </p:ext>
            </p:extLst>
          </p:nvPr>
        </p:nvGraphicFramePr>
        <p:xfrm>
          <a:off x="152400" y="268112"/>
          <a:ext cx="8839201" cy="2490328"/>
        </p:xfrm>
        <a:graphic>
          <a:graphicData uri="http://schemas.openxmlformats.org/drawingml/2006/table">
            <a:tbl>
              <a:tblPr firstRow="1" bandRow="1">
                <a:tableStyleId>{5C22544A-7EE6-4342-B048-85BDC9FD1C3A}</a:tableStyleId>
              </a:tblPr>
              <a:tblGrid>
                <a:gridCol w="6781800"/>
                <a:gridCol w="2057401"/>
              </a:tblGrid>
              <a:tr h="750361">
                <a:tc>
                  <a:txBody>
                    <a:bodyPr/>
                    <a:lstStyle/>
                    <a:p>
                      <a:r>
                        <a:rPr lang="en-US" sz="2400" dirty="0" smtClean="0"/>
                        <a:t>Building my ePortfolio </a:t>
                      </a:r>
                      <a:endParaRPr lang="en-US" sz="2400" dirty="0"/>
                    </a:p>
                  </a:txBody>
                  <a:tcPr/>
                </a:tc>
                <a:tc>
                  <a:txBody>
                    <a:bodyPr/>
                    <a:lstStyle/>
                    <a:p>
                      <a:pPr algn="ctr"/>
                      <a:r>
                        <a:rPr lang="en-US" sz="2000" dirty="0" smtClean="0"/>
                        <a:t>Agree/</a:t>
                      </a:r>
                    </a:p>
                    <a:p>
                      <a:pPr algn="ctr"/>
                      <a:r>
                        <a:rPr lang="en-US" sz="2000" baseline="0" dirty="0" smtClean="0"/>
                        <a:t>Strongly Agree</a:t>
                      </a:r>
                      <a:endParaRPr lang="en-US" sz="2000" dirty="0"/>
                    </a:p>
                  </a:txBody>
                  <a:tcPr/>
                </a:tc>
              </a:tr>
              <a:tr h="494803">
                <a:tc>
                  <a:txBody>
                    <a:bodyPr/>
                    <a:lstStyle/>
                    <a:p>
                      <a:r>
                        <a:rPr lang="en-US" sz="2400" dirty="0" smtClean="0"/>
                        <a:t>Helped me</a:t>
                      </a:r>
                      <a:r>
                        <a:rPr lang="en-US" sz="2400" baseline="0" dirty="0" smtClean="0"/>
                        <a:t> make connections between ideas</a:t>
                      </a:r>
                      <a:endParaRPr lang="en-US" sz="2400" dirty="0"/>
                    </a:p>
                  </a:txBody>
                  <a:tcPr/>
                </a:tc>
                <a:tc>
                  <a:txBody>
                    <a:bodyPr/>
                    <a:lstStyle/>
                    <a:p>
                      <a:pPr algn="ctr"/>
                      <a:r>
                        <a:rPr lang="en-US" sz="2400" dirty="0" smtClean="0"/>
                        <a:t>75.6%</a:t>
                      </a:r>
                      <a:endParaRPr lang="en-US" sz="2400" dirty="0"/>
                    </a:p>
                  </a:txBody>
                  <a:tcPr/>
                </a:tc>
              </a:tr>
              <a:tr h="494803">
                <a:tc>
                  <a:txBody>
                    <a:bodyPr/>
                    <a:lstStyle/>
                    <a:p>
                      <a:r>
                        <a:rPr lang="en-US" sz="2400" dirty="0" smtClean="0"/>
                        <a:t>Helped me think more deeply</a:t>
                      </a:r>
                      <a:r>
                        <a:rPr lang="en-US" sz="2400" baseline="0" dirty="0" smtClean="0"/>
                        <a:t> about course content</a:t>
                      </a:r>
                      <a:endParaRPr lang="en-US" sz="2400" dirty="0"/>
                    </a:p>
                  </a:txBody>
                  <a:tcPr/>
                </a:tc>
                <a:tc>
                  <a:txBody>
                    <a:bodyPr/>
                    <a:lstStyle/>
                    <a:p>
                      <a:pPr algn="ctr"/>
                      <a:r>
                        <a:rPr lang="en-US" sz="2400" dirty="0" smtClean="0"/>
                        <a:t>64.4%</a:t>
                      </a:r>
                      <a:endParaRPr lang="en-US" sz="2400" dirty="0"/>
                    </a:p>
                  </a:txBody>
                  <a:tcPr/>
                </a:tc>
              </a:tr>
              <a:tr h="750361">
                <a:tc>
                  <a:txBody>
                    <a:bodyPr/>
                    <a:lstStyle/>
                    <a:p>
                      <a:pPr>
                        <a:lnSpc>
                          <a:spcPts val="2400"/>
                        </a:lnSpc>
                      </a:pPr>
                      <a:r>
                        <a:rPr lang="en-US" sz="2400" dirty="0" smtClean="0"/>
                        <a:t>Allowed</a:t>
                      </a:r>
                      <a:r>
                        <a:rPr lang="en-US" sz="2400" baseline="0" dirty="0" smtClean="0"/>
                        <a:t> me to be more aware of my growth &amp; development as a learner</a:t>
                      </a:r>
                      <a:endParaRPr lang="en-US" sz="2400" dirty="0"/>
                    </a:p>
                  </a:txBody>
                  <a:tcPr/>
                </a:tc>
                <a:tc>
                  <a:txBody>
                    <a:bodyPr/>
                    <a:lstStyle/>
                    <a:p>
                      <a:pPr algn="ctr"/>
                      <a:r>
                        <a:rPr lang="en-US" sz="2400" dirty="0" smtClean="0"/>
                        <a:t>69.3%</a:t>
                      </a:r>
                      <a:endParaRPr lang="en-US" sz="24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27896230"/>
              </p:ext>
            </p:extLst>
          </p:nvPr>
        </p:nvGraphicFramePr>
        <p:xfrm>
          <a:off x="152400" y="3365780"/>
          <a:ext cx="8839202" cy="3163004"/>
        </p:xfrm>
        <a:graphic>
          <a:graphicData uri="http://schemas.openxmlformats.org/drawingml/2006/table">
            <a:tbl>
              <a:tblPr firstRow="1" bandRow="1">
                <a:tableStyleId>{5C22544A-7EE6-4342-B048-85BDC9FD1C3A}</a:tableStyleId>
              </a:tblPr>
              <a:tblGrid>
                <a:gridCol w="6781800"/>
                <a:gridCol w="2057402"/>
              </a:tblGrid>
              <a:tr h="757803">
                <a:tc>
                  <a:txBody>
                    <a:bodyPr/>
                    <a:lstStyle/>
                    <a:p>
                      <a:r>
                        <a:rPr lang="en-US" sz="2400" dirty="0" smtClean="0"/>
                        <a:t>My (ePortfolio-enhanced)</a:t>
                      </a:r>
                      <a:r>
                        <a:rPr lang="en-US" sz="2400" baseline="0" dirty="0" smtClean="0"/>
                        <a:t> course engaged me in…</a:t>
                      </a:r>
                      <a:endParaRPr lang="en-US" sz="2400" dirty="0"/>
                    </a:p>
                  </a:txBody>
                  <a:tcPr/>
                </a:tc>
                <a:tc>
                  <a:txBody>
                    <a:bodyPr/>
                    <a:lstStyle/>
                    <a:p>
                      <a:pPr algn="ctr"/>
                      <a:r>
                        <a:rPr lang="en-US" sz="2000" dirty="0" smtClean="0"/>
                        <a:t>Quite</a:t>
                      </a:r>
                      <a:r>
                        <a:rPr lang="en-US" sz="2000" baseline="0" dirty="0" smtClean="0"/>
                        <a:t> a Bit/</a:t>
                      </a:r>
                    </a:p>
                    <a:p>
                      <a:pPr algn="ctr"/>
                      <a:r>
                        <a:rPr lang="en-US" sz="2000" baseline="0" dirty="0" smtClean="0"/>
                        <a:t>Very Much</a:t>
                      </a:r>
                      <a:endParaRPr lang="en-US" sz="2000" dirty="0"/>
                    </a:p>
                  </a:txBody>
                  <a:tcPr/>
                </a:tc>
              </a:tr>
              <a:tr h="823699">
                <a:tc>
                  <a:txBody>
                    <a:bodyPr/>
                    <a:lstStyle/>
                    <a:p>
                      <a:pPr>
                        <a:lnSpc>
                          <a:spcPts val="2400"/>
                        </a:lnSpc>
                      </a:pPr>
                      <a:r>
                        <a:rPr lang="en-US" sz="2400" dirty="0" smtClean="0"/>
                        <a:t>Synthesizing</a:t>
                      </a:r>
                      <a:r>
                        <a:rPr lang="en-US" sz="2400" baseline="0" dirty="0" smtClean="0"/>
                        <a:t> &amp; organizing ideas, information or experiences in new ways</a:t>
                      </a:r>
                      <a:endParaRPr lang="en-US" sz="2400" dirty="0"/>
                    </a:p>
                  </a:txBody>
                  <a:tcPr/>
                </a:tc>
                <a:tc>
                  <a:txBody>
                    <a:bodyPr/>
                    <a:lstStyle/>
                    <a:p>
                      <a:pPr algn="ctr"/>
                      <a:r>
                        <a:rPr lang="en-US" sz="2400" dirty="0" smtClean="0"/>
                        <a:t>83.1%</a:t>
                      </a:r>
                      <a:endParaRPr lang="en-US" sz="2400" dirty="0"/>
                    </a:p>
                  </a:txBody>
                  <a:tcPr/>
                </a:tc>
              </a:tr>
              <a:tr h="823699">
                <a:tc>
                  <a:txBody>
                    <a:bodyPr/>
                    <a:lstStyle/>
                    <a:p>
                      <a:pPr>
                        <a:lnSpc>
                          <a:spcPts val="2400"/>
                        </a:lnSpc>
                      </a:pPr>
                      <a:r>
                        <a:rPr lang="en-US" sz="2400" baseline="0" dirty="0" smtClean="0"/>
                        <a:t>Applying theories or concepts to practical problems or in new situations</a:t>
                      </a:r>
                      <a:endParaRPr lang="en-US" sz="2400" dirty="0"/>
                    </a:p>
                  </a:txBody>
                  <a:tcPr/>
                </a:tc>
                <a:tc>
                  <a:txBody>
                    <a:bodyPr/>
                    <a:lstStyle/>
                    <a:p>
                      <a:pPr algn="ctr"/>
                      <a:r>
                        <a:rPr lang="en-US" sz="2400" dirty="0" smtClean="0"/>
                        <a:t>77.2%</a:t>
                      </a:r>
                      <a:endParaRPr lang="en-US" sz="2400" dirty="0"/>
                    </a:p>
                  </a:txBody>
                  <a:tcPr/>
                </a:tc>
              </a:tr>
              <a:tr h="757803">
                <a:tc>
                  <a:txBody>
                    <a:bodyPr/>
                    <a:lstStyle/>
                    <a:p>
                      <a:pPr>
                        <a:lnSpc>
                          <a:spcPts val="2400"/>
                        </a:lnSpc>
                      </a:pPr>
                      <a:r>
                        <a:rPr lang="en-US" sz="2400" dirty="0" smtClean="0"/>
                        <a:t>My course</a:t>
                      </a:r>
                      <a:r>
                        <a:rPr lang="en-US" sz="2400" baseline="0" dirty="0" smtClean="0"/>
                        <a:t> contributed to my knowledge, skills and personal development in understanding myself</a:t>
                      </a:r>
                      <a:endParaRPr lang="en-US" sz="2400" dirty="0"/>
                    </a:p>
                  </a:txBody>
                  <a:tcPr/>
                </a:tc>
                <a:tc>
                  <a:txBody>
                    <a:bodyPr/>
                    <a:lstStyle/>
                    <a:p>
                      <a:pPr algn="ctr"/>
                      <a:r>
                        <a:rPr lang="en-US" sz="2400" dirty="0" smtClean="0"/>
                        <a:t>78.6%</a:t>
                      </a:r>
                      <a:endParaRPr lang="en-US" sz="2400" dirty="0"/>
                    </a:p>
                  </a:txBody>
                  <a:tcPr/>
                </a:tc>
              </a:tr>
            </a:tbl>
          </a:graphicData>
        </a:graphic>
      </p:graphicFrame>
    </p:spTree>
    <p:extLst>
      <p:ext uri="{BB962C8B-B14F-4D97-AF65-F5344CB8AC3E}">
        <p14:creationId xmlns:p14="http://schemas.microsoft.com/office/powerpoint/2010/main" val="3873647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6311694" y="3424962"/>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6458852" y="4027088"/>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969504" y="74056"/>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849372"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2132792" y="4027088"/>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99145" y="5254247"/>
            <a:ext cx="2777225" cy="954107"/>
          </a:xfrm>
          <a:prstGeom prst="rect">
            <a:avLst/>
          </a:prstGeom>
          <a:noFill/>
        </p:spPr>
        <p:txBody>
          <a:bodyPr wrap="square" rtlCol="0">
            <a:spAutoFit/>
          </a:bodyPr>
          <a:lstStyle/>
          <a:p>
            <a:r>
              <a:rPr lang="en-US" sz="2800" b="1" dirty="0" smtClean="0">
                <a:solidFill>
                  <a:srgbClr val="0000FF"/>
                </a:solidFill>
                <a:latin typeface="Calibri"/>
              </a:rPr>
              <a:t>NEW ECOLOGY FOR LEARNING</a:t>
            </a:r>
            <a:endParaRPr lang="en-US" sz="2800" b="1" dirty="0">
              <a:solidFill>
                <a:srgbClr val="0000FF"/>
              </a:solidFill>
              <a:latin typeface="Calibri"/>
            </a:endParaRPr>
          </a:p>
        </p:txBody>
      </p:sp>
      <p:sp>
        <p:nvSpPr>
          <p:cNvPr id="12" name="Rounded Rectangle 11"/>
          <p:cNvSpPr/>
          <p:nvPr/>
        </p:nvSpPr>
        <p:spPr>
          <a:xfrm>
            <a:off x="112889" y="5062000"/>
            <a:ext cx="295328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305413939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894"/>
            <a:ext cx="8229600" cy="1143000"/>
          </a:xfrm>
        </p:spPr>
        <p:txBody>
          <a:bodyPr>
            <a:normAutofit/>
          </a:bodyPr>
          <a:lstStyle/>
          <a:p>
            <a:pPr>
              <a:lnSpc>
                <a:spcPts val="3200"/>
              </a:lnSpc>
            </a:pPr>
            <a:r>
              <a:rPr lang="en-US" sz="2700" b="1" i="1" dirty="0" smtClean="0"/>
              <a:t>Claim #2:  ePortfolio Initiatives </a:t>
            </a:r>
            <a:r>
              <a:rPr lang="en-US" b="1" i="1" dirty="0" smtClean="0"/>
              <a:t/>
            </a:r>
            <a:br>
              <a:rPr lang="en-US" b="1" i="1" dirty="0" smtClean="0"/>
            </a:br>
            <a:r>
              <a:rPr lang="en-US" sz="4000" b="1" dirty="0" smtClean="0">
                <a:solidFill>
                  <a:srgbClr val="2A9DF4"/>
                </a:solidFill>
              </a:rPr>
              <a:t>Make Student Learning Visible</a:t>
            </a:r>
            <a:endParaRPr lang="en-US" sz="4000" dirty="0">
              <a:solidFill>
                <a:srgbClr val="2A9DF4"/>
              </a:solidFill>
            </a:endParaRPr>
          </a:p>
        </p:txBody>
      </p:sp>
      <p:sp>
        <p:nvSpPr>
          <p:cNvPr id="3" name="Content Placeholder 2"/>
          <p:cNvSpPr>
            <a:spLocks noGrp="1"/>
          </p:cNvSpPr>
          <p:nvPr>
            <p:ph idx="1"/>
          </p:nvPr>
        </p:nvSpPr>
        <p:spPr>
          <a:xfrm>
            <a:off x="4128913" y="1370106"/>
            <a:ext cx="4914894" cy="5011755"/>
          </a:xfrm>
        </p:spPr>
        <p:txBody>
          <a:bodyPr>
            <a:noAutofit/>
          </a:bodyPr>
          <a:lstStyle/>
          <a:p>
            <a:pPr marL="0" indent="0">
              <a:lnSpc>
                <a:spcPts val="2300"/>
              </a:lnSpc>
              <a:spcAft>
                <a:spcPts val="1200"/>
              </a:spcAft>
              <a:buNone/>
            </a:pPr>
            <a:r>
              <a:rPr lang="en-US" sz="2400" b="1" dirty="0" smtClean="0"/>
              <a:t>ePortfolio initiatives support reflection, social pedagogy, and deep learning. </a:t>
            </a:r>
          </a:p>
          <a:p>
            <a:pPr marL="0" indent="0">
              <a:lnSpc>
                <a:spcPts val="2300"/>
              </a:lnSpc>
              <a:spcAft>
                <a:spcPts val="1200"/>
              </a:spcAft>
              <a:buNone/>
            </a:pPr>
            <a:endParaRPr lang="en-US" sz="2400" dirty="0"/>
          </a:p>
          <a:p>
            <a:pPr marL="0" indent="0">
              <a:lnSpc>
                <a:spcPts val="2300"/>
              </a:lnSpc>
              <a:spcAft>
                <a:spcPts val="1200"/>
              </a:spcAft>
              <a:buNone/>
            </a:pPr>
            <a:r>
              <a:rPr lang="en-US" sz="2400" dirty="0" smtClean="0"/>
              <a:t>Helping students reflect on and connect their learning across academic and co-curricular learning experiences, sophisticated </a:t>
            </a:r>
            <a:r>
              <a:rPr lang="en-US" sz="2400" dirty="0" err="1" smtClean="0"/>
              <a:t>ePortfolio</a:t>
            </a:r>
            <a:r>
              <a:rPr lang="en-US" sz="2400" dirty="0" smtClean="0"/>
              <a:t> practices transform the student learning experience. Advancing higher order thinking and integrative learning, the connective </a:t>
            </a:r>
            <a:r>
              <a:rPr lang="en-US" sz="2400" dirty="0" err="1" smtClean="0"/>
              <a:t>ePortfolio</a:t>
            </a:r>
            <a:r>
              <a:rPr lang="en-US" sz="2400" dirty="0" smtClean="0"/>
              <a:t> helps students construct purposeful identities as learners. </a:t>
            </a:r>
            <a:endParaRPr lang="en-US" sz="2400" dirty="0"/>
          </a:p>
        </p:txBody>
      </p:sp>
      <p:pic>
        <p:nvPicPr>
          <p:cNvPr id="4" name="Picture 3"/>
          <p:cNvPicPr>
            <a:picLocks noChangeAspect="1"/>
          </p:cNvPicPr>
          <p:nvPr/>
        </p:nvPicPr>
        <p:blipFill rotWithShape="1">
          <a:blip r:embed="rId2"/>
          <a:srcRect l="10636"/>
          <a:stretch/>
        </p:blipFill>
        <p:spPr>
          <a:xfrm>
            <a:off x="100238" y="1668888"/>
            <a:ext cx="3809048" cy="4342445"/>
          </a:xfrm>
          <a:prstGeom prst="rect">
            <a:avLst/>
          </a:prstGeom>
        </p:spPr>
      </p:pic>
    </p:spTree>
    <p:extLst>
      <p:ext uri="{BB962C8B-B14F-4D97-AF65-F5344CB8AC3E}">
        <p14:creationId xmlns:p14="http://schemas.microsoft.com/office/powerpoint/2010/main" val="23076312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894"/>
            <a:ext cx="8229600" cy="1143000"/>
          </a:xfrm>
        </p:spPr>
        <p:txBody>
          <a:bodyPr>
            <a:normAutofit/>
          </a:bodyPr>
          <a:lstStyle/>
          <a:p>
            <a:pPr>
              <a:lnSpc>
                <a:spcPts val="3200"/>
              </a:lnSpc>
            </a:pPr>
            <a:r>
              <a:rPr lang="en-US" sz="2700" b="1" i="1" dirty="0" smtClean="0"/>
              <a:t>Claim #2:  ePortfolio Initiatives </a:t>
            </a:r>
            <a:r>
              <a:rPr lang="en-US" b="1" i="1" dirty="0" smtClean="0"/>
              <a:t/>
            </a:r>
            <a:br>
              <a:rPr lang="en-US" b="1" i="1" dirty="0" smtClean="0"/>
            </a:br>
            <a:r>
              <a:rPr lang="en-US" sz="4000" b="1" dirty="0" smtClean="0">
                <a:solidFill>
                  <a:srgbClr val="2A9DF4"/>
                </a:solidFill>
              </a:rPr>
              <a:t>Make Student Learning Visible</a:t>
            </a:r>
            <a:endParaRPr lang="en-US" sz="4000" dirty="0">
              <a:solidFill>
                <a:srgbClr val="2A9DF4"/>
              </a:solidFill>
            </a:endParaRPr>
          </a:p>
        </p:txBody>
      </p:sp>
      <p:sp>
        <p:nvSpPr>
          <p:cNvPr id="3" name="Content Placeholder 2"/>
          <p:cNvSpPr>
            <a:spLocks noGrp="1"/>
          </p:cNvSpPr>
          <p:nvPr>
            <p:ph idx="1"/>
          </p:nvPr>
        </p:nvSpPr>
        <p:spPr>
          <a:xfrm>
            <a:off x="4114802" y="1370106"/>
            <a:ext cx="4914894" cy="5011755"/>
          </a:xfrm>
        </p:spPr>
        <p:txBody>
          <a:bodyPr>
            <a:noAutofit/>
          </a:bodyPr>
          <a:lstStyle/>
          <a:p>
            <a:pPr marL="0" indent="0">
              <a:lnSpc>
                <a:spcPts val="2300"/>
              </a:lnSpc>
              <a:spcAft>
                <a:spcPts val="1200"/>
              </a:spcAft>
              <a:buNone/>
            </a:pPr>
            <a:r>
              <a:rPr lang="en-US" sz="2400" b="1" dirty="0" smtClean="0"/>
              <a:t>ePortfolio initiatives make learning more visible </a:t>
            </a:r>
            <a:r>
              <a:rPr lang="en-US" sz="2400" dirty="0" smtClean="0"/>
              <a:t>for students themselves, helping them chart their growth and value their learning.  </a:t>
            </a:r>
          </a:p>
          <a:p>
            <a:pPr marL="0" indent="0">
              <a:lnSpc>
                <a:spcPts val="2300"/>
              </a:lnSpc>
              <a:spcAft>
                <a:spcPts val="1200"/>
              </a:spcAft>
              <a:buNone/>
            </a:pPr>
            <a:r>
              <a:rPr lang="en-US" sz="2400" b="1" dirty="0" smtClean="0"/>
              <a:t>For faculty and staff</a:t>
            </a:r>
            <a:r>
              <a:rPr lang="en-US" sz="2400" dirty="0" smtClean="0"/>
              <a:t>, ePortfolios can focus inquiry and reflection on student learning, deepening professional development and outcomes assessment processes.</a:t>
            </a:r>
          </a:p>
          <a:p>
            <a:pPr marL="0" indent="0">
              <a:lnSpc>
                <a:spcPts val="2300"/>
              </a:lnSpc>
              <a:buNone/>
            </a:pPr>
            <a:r>
              <a:rPr lang="en-US" sz="2400" dirty="0" smtClean="0"/>
              <a:t>Supporting the construction of a learning whole greater than the sum of its parts, ePortfolio initiatives can help institutions understand and make a case for the distinctive contribution to student development. </a:t>
            </a:r>
            <a:endParaRPr lang="en-US" sz="2400" dirty="0"/>
          </a:p>
        </p:txBody>
      </p:sp>
      <p:pic>
        <p:nvPicPr>
          <p:cNvPr id="7" name="Picture 6"/>
          <p:cNvPicPr>
            <a:picLocks noChangeAspect="1"/>
          </p:cNvPicPr>
          <p:nvPr/>
        </p:nvPicPr>
        <p:blipFill rotWithShape="1">
          <a:blip r:embed="rId2"/>
          <a:srcRect l="3079" t="4000" r="3589" b="3122"/>
          <a:stretch/>
        </p:blipFill>
        <p:spPr>
          <a:xfrm>
            <a:off x="125595" y="1144152"/>
            <a:ext cx="3879484" cy="5710473"/>
          </a:xfrm>
          <a:prstGeom prst="rect">
            <a:avLst/>
          </a:prstGeom>
        </p:spPr>
      </p:pic>
    </p:spTree>
    <p:extLst>
      <p:ext uri="{BB962C8B-B14F-4D97-AF65-F5344CB8AC3E}">
        <p14:creationId xmlns:p14="http://schemas.microsoft.com/office/powerpoint/2010/main" val="2239843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7500" t="21875" r="11875" b="34375"/>
          <a:stretch>
            <a:fillRect/>
          </a:stretch>
        </p:blipFill>
        <p:spPr bwMode="auto">
          <a:xfrm>
            <a:off x="1524000" y="76201"/>
            <a:ext cx="5867400" cy="1447800"/>
          </a:xfrm>
          <a:prstGeom prst="rect">
            <a:avLst/>
          </a:prstGeom>
          <a:noFill/>
          <a:ln w="9525">
            <a:solidFill>
              <a:schemeClr val="accent4">
                <a:lumMod val="75000"/>
              </a:schemeClr>
            </a:solidFill>
            <a:miter lim="800000"/>
            <a:headEnd/>
            <a:tailEnd/>
          </a:ln>
          <a:effectLst/>
        </p:spPr>
      </p:pic>
      <p:pic>
        <p:nvPicPr>
          <p:cNvPr id="1027" name="Picture 3"/>
          <p:cNvPicPr>
            <a:picLocks noChangeAspect="1" noChangeArrowheads="1"/>
          </p:cNvPicPr>
          <p:nvPr/>
        </p:nvPicPr>
        <p:blipFill>
          <a:blip r:embed="rId3"/>
          <a:srcRect l="21875" t="16667" r="23125" b="6250"/>
          <a:stretch>
            <a:fillRect/>
          </a:stretch>
        </p:blipFill>
        <p:spPr bwMode="auto">
          <a:xfrm>
            <a:off x="1524000" y="1486828"/>
            <a:ext cx="5867400" cy="5294971"/>
          </a:xfrm>
          <a:prstGeom prst="rect">
            <a:avLst/>
          </a:prstGeom>
          <a:noFill/>
          <a:ln w="9525">
            <a:solidFill>
              <a:schemeClr val="accent4">
                <a:lumMod val="75000"/>
              </a:schemeClr>
            </a:solidFill>
            <a:miter lim="800000"/>
            <a:headEnd/>
            <a:tailEnd/>
          </a:ln>
          <a:effectLst/>
        </p:spPr>
      </p:pic>
      <p:sp>
        <p:nvSpPr>
          <p:cNvPr id="6" name="Rounded Rectangle 5"/>
          <p:cNvSpPr/>
          <p:nvPr/>
        </p:nvSpPr>
        <p:spPr>
          <a:xfrm>
            <a:off x="152400" y="533400"/>
            <a:ext cx="5181600" cy="2286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dirty="0" smtClean="0">
                <a:solidFill>
                  <a:prstClr val="white"/>
                </a:solidFill>
                <a:latin typeface="Calibri"/>
              </a:rPr>
              <a:t>Reflective &amp; integrative pedagogies focus students on their learning, helping them make deeper and broader connections and come to build new, more purposeful identities as learners.</a:t>
            </a:r>
            <a:endParaRPr lang="en-US" sz="2400" dirty="0">
              <a:solidFill>
                <a:prstClr val="white"/>
              </a:solidFill>
              <a:latin typeface="Calibri"/>
            </a:endParaRPr>
          </a:p>
        </p:txBody>
      </p:sp>
      <p:graphicFrame>
        <p:nvGraphicFramePr>
          <p:cNvPr id="7" name="Table 6"/>
          <p:cNvGraphicFramePr>
            <a:graphicFrameLocks noGrp="1"/>
          </p:cNvGraphicFramePr>
          <p:nvPr/>
        </p:nvGraphicFramePr>
        <p:xfrm>
          <a:off x="152401" y="5257800"/>
          <a:ext cx="5410199" cy="1255605"/>
        </p:xfrm>
        <a:graphic>
          <a:graphicData uri="http://schemas.openxmlformats.org/drawingml/2006/table">
            <a:tbl>
              <a:tblPr firstRow="1" bandRow="1">
                <a:tableStyleId>{5C22544A-7EE6-4342-B048-85BDC9FD1C3A}</a:tableStyleId>
              </a:tblPr>
              <a:tblGrid>
                <a:gridCol w="4150926"/>
                <a:gridCol w="1259273"/>
              </a:tblGrid>
              <a:tr h="457200">
                <a:tc>
                  <a:txBody>
                    <a:bodyPr/>
                    <a:lstStyle/>
                    <a:p>
                      <a:r>
                        <a:rPr lang="en-US" sz="1600" dirty="0" smtClean="0"/>
                        <a:t>Building my ePortfolio </a:t>
                      </a:r>
                      <a:endParaRPr lang="en-US" sz="1600" dirty="0"/>
                    </a:p>
                  </a:txBody>
                  <a:tcPr/>
                </a:tc>
                <a:tc>
                  <a:txBody>
                    <a:bodyPr/>
                    <a:lstStyle/>
                    <a:p>
                      <a:pPr algn="ctr"/>
                      <a:r>
                        <a:rPr lang="en-US" sz="1100" dirty="0" smtClean="0"/>
                        <a:t>Agree/</a:t>
                      </a:r>
                    </a:p>
                    <a:p>
                      <a:pPr algn="ctr"/>
                      <a:r>
                        <a:rPr lang="en-US" sz="1100" baseline="0" dirty="0" smtClean="0"/>
                        <a:t>Strongly Agree</a:t>
                      </a:r>
                      <a:endParaRPr lang="en-US" sz="1100" dirty="0"/>
                    </a:p>
                  </a:txBody>
                  <a:tcPr/>
                </a:tc>
              </a:tr>
              <a:tr h="328788">
                <a:tc>
                  <a:txBody>
                    <a:bodyPr/>
                    <a:lstStyle/>
                    <a:p>
                      <a:pPr>
                        <a:lnSpc>
                          <a:spcPts val="1400"/>
                        </a:lnSpc>
                      </a:pPr>
                      <a:r>
                        <a:rPr lang="en-US" sz="1600" dirty="0" smtClean="0"/>
                        <a:t>Allowed</a:t>
                      </a:r>
                      <a:r>
                        <a:rPr lang="en-US" sz="1600" baseline="0" dirty="0" smtClean="0"/>
                        <a:t> me to be more aware of my growth &amp; development as a learner</a:t>
                      </a:r>
                      <a:endParaRPr lang="en-US" sz="1600" dirty="0"/>
                    </a:p>
                  </a:txBody>
                  <a:tcPr/>
                </a:tc>
                <a:tc>
                  <a:txBody>
                    <a:bodyPr/>
                    <a:lstStyle/>
                    <a:p>
                      <a:pPr algn="ctr"/>
                      <a:r>
                        <a:rPr lang="en-US" sz="1600" dirty="0" smtClean="0"/>
                        <a:t>69.3%</a:t>
                      </a:r>
                      <a:endParaRPr lang="en-US" sz="1600" dirty="0"/>
                    </a:p>
                  </a:txBody>
                  <a:tcPr/>
                </a:tc>
              </a:tr>
              <a:tr h="351365">
                <a:tc>
                  <a:txBody>
                    <a:bodyPr/>
                    <a:lstStyle/>
                    <a:p>
                      <a:r>
                        <a:rPr lang="en-US" sz="1600" dirty="0" smtClean="0"/>
                        <a:t>Helped me</a:t>
                      </a:r>
                      <a:r>
                        <a:rPr lang="en-US" sz="1600" baseline="0" dirty="0" smtClean="0"/>
                        <a:t> make connections between ideas</a:t>
                      </a:r>
                      <a:endParaRPr lang="en-US" sz="1600" dirty="0"/>
                    </a:p>
                  </a:txBody>
                  <a:tcPr/>
                </a:tc>
                <a:tc>
                  <a:txBody>
                    <a:bodyPr/>
                    <a:lstStyle/>
                    <a:p>
                      <a:pPr algn="ctr"/>
                      <a:r>
                        <a:rPr lang="en-US" sz="1600" dirty="0" smtClean="0"/>
                        <a:t>75.6%</a:t>
                      </a:r>
                      <a:endParaRPr lang="en-US" sz="1600" dirty="0"/>
                    </a:p>
                  </a:txBody>
                  <a:tcPr/>
                </a:tc>
              </a:tr>
            </a:tbl>
          </a:graphicData>
        </a:graphic>
      </p:graphicFrame>
      <p:sp>
        <p:nvSpPr>
          <p:cNvPr id="9" name="Rounded Rectangle 8"/>
          <p:cNvSpPr/>
          <p:nvPr/>
        </p:nvSpPr>
        <p:spPr>
          <a:xfrm>
            <a:off x="0" y="304800"/>
            <a:ext cx="5334000" cy="3048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dirty="0" smtClean="0">
                <a:solidFill>
                  <a:prstClr val="white"/>
                </a:solidFill>
                <a:latin typeface="Calibri"/>
              </a:rPr>
              <a:t>“Through my ePortfolio I learned how to express myself as a hard working student. Being a shy girl was always an issue for me. This ePortfolio helped me to see a new me… the potential I have as a student and what I want to accomplish in my life.”         </a:t>
            </a:r>
            <a:r>
              <a:rPr lang="en-US" sz="1600" dirty="0" err="1" smtClean="0">
                <a:solidFill>
                  <a:prstClr val="white"/>
                </a:solidFill>
                <a:latin typeface="Calibri"/>
              </a:rPr>
              <a:t>Rezwana</a:t>
            </a:r>
            <a:r>
              <a:rPr lang="en-US" sz="1600" dirty="0" smtClean="0">
                <a:solidFill>
                  <a:prstClr val="white"/>
                </a:solidFill>
                <a:latin typeface="Calibri"/>
              </a:rPr>
              <a:t> Islam</a:t>
            </a:r>
            <a:endParaRPr lang="en-US" sz="1600" dirty="0">
              <a:solidFill>
                <a:prstClr val="white"/>
              </a:solidFill>
              <a:latin typeface="Calibri"/>
            </a:endParaRPr>
          </a:p>
        </p:txBody>
      </p:sp>
    </p:spTree>
    <p:extLst>
      <p:ext uri="{BB962C8B-B14F-4D97-AF65-F5344CB8AC3E}">
        <p14:creationId xmlns:p14="http://schemas.microsoft.com/office/powerpoint/2010/main" val="7625174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bg/>
                                          </p:spTgt>
                                        </p:tgtEl>
                                        <p:attrNameLst>
                                          <p:attrName>style.visibility</p:attrName>
                                        </p:attrNameLst>
                                      </p:cBhvr>
                                      <p:to>
                                        <p:strVal val="visible"/>
                                      </p:to>
                                    </p:set>
                                    <p:animEffect transition="in" filter="fade">
                                      <p:cBhvr>
                                        <p:cTn id="20" dur="2000"/>
                                        <p:tgtEl>
                                          <p:spTgt spid="9">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9"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614" y="204854"/>
            <a:ext cx="6705600" cy="914400"/>
          </a:xfrm>
        </p:spPr>
        <p:txBody>
          <a:bodyPr>
            <a:normAutofit fontScale="90000"/>
          </a:bodyPr>
          <a:lstStyle/>
          <a:p>
            <a:r>
              <a:rPr lang="en-US" sz="2700" b="1" i="1" dirty="0" smtClean="0"/>
              <a:t>Making Learning Visible to Others</a:t>
            </a:r>
            <a:r>
              <a:rPr lang="en-US" sz="3200" b="1" i="1" dirty="0" smtClean="0"/>
              <a:t/>
            </a:r>
            <a:br>
              <a:rPr lang="en-US" sz="3200" b="1" i="1" dirty="0" smtClean="0"/>
            </a:br>
            <a:endParaRPr lang="en-US" sz="3200" b="1" i="1" dirty="0"/>
          </a:p>
        </p:txBody>
      </p:sp>
      <p:sp>
        <p:nvSpPr>
          <p:cNvPr id="3" name="Content Placeholder 2"/>
          <p:cNvSpPr>
            <a:spLocks noGrp="1"/>
          </p:cNvSpPr>
          <p:nvPr>
            <p:ph idx="1"/>
          </p:nvPr>
        </p:nvSpPr>
        <p:spPr>
          <a:xfrm>
            <a:off x="0" y="1071761"/>
            <a:ext cx="5021125" cy="5029200"/>
          </a:xfrm>
        </p:spPr>
        <p:txBody>
          <a:bodyPr>
            <a:normAutofit lnSpcReduction="10000"/>
          </a:bodyPr>
          <a:lstStyle/>
          <a:p>
            <a:pPr marL="0" indent="0" algn="ctr">
              <a:buNone/>
            </a:pPr>
            <a:r>
              <a:rPr lang="en-US" b="1" dirty="0">
                <a:solidFill>
                  <a:srgbClr val="558ED5"/>
                </a:solidFill>
              </a:rPr>
              <a:t>ePortfolio as a Social </a:t>
            </a:r>
            <a:r>
              <a:rPr lang="en-US" b="1" dirty="0" smtClean="0">
                <a:solidFill>
                  <a:srgbClr val="558ED5"/>
                </a:solidFill>
              </a:rPr>
              <a:t>Pedagogy</a:t>
            </a:r>
          </a:p>
          <a:p>
            <a:r>
              <a:rPr lang="en-US" dirty="0" smtClean="0"/>
              <a:t>Feedback, Peer Critiques</a:t>
            </a:r>
          </a:p>
          <a:p>
            <a:r>
              <a:rPr lang="en-US" dirty="0"/>
              <a:t>External Audiences – Family, Professionals, Experts in the field</a:t>
            </a:r>
          </a:p>
          <a:p>
            <a:r>
              <a:rPr lang="en-US" dirty="0" smtClean="0"/>
              <a:t>Collaborating on Shared Projects</a:t>
            </a:r>
          </a:p>
          <a:p>
            <a:r>
              <a:rPr lang="en-US" dirty="0"/>
              <a:t>Constructing Sustained Knowledge Communities</a:t>
            </a:r>
          </a:p>
          <a:p>
            <a:endParaRPr lang="en-US" dirty="0" smtClean="0"/>
          </a:p>
        </p:txBody>
      </p:sp>
      <p:pic>
        <p:nvPicPr>
          <p:cNvPr id="4" name="Picture 3"/>
          <p:cNvPicPr>
            <a:picLocks noChangeAspect="1"/>
          </p:cNvPicPr>
          <p:nvPr/>
        </p:nvPicPr>
        <p:blipFill>
          <a:blip r:embed="rId2"/>
          <a:stretch>
            <a:fillRect/>
          </a:stretch>
        </p:blipFill>
        <p:spPr>
          <a:xfrm>
            <a:off x="5265133" y="0"/>
            <a:ext cx="3857625" cy="6858000"/>
          </a:xfrm>
          <a:prstGeom prst="rect">
            <a:avLst/>
          </a:prstGeom>
        </p:spPr>
      </p:pic>
    </p:spTree>
    <p:extLst>
      <p:ext uri="{BB962C8B-B14F-4D97-AF65-F5344CB8AC3E}">
        <p14:creationId xmlns:p14="http://schemas.microsoft.com/office/powerpoint/2010/main" val="209786321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Pedagogies Framework</a:t>
            </a:r>
            <a:r>
              <a:rPr lang="en-US" dirty="0"/>
              <a:t/>
            </a:r>
            <a:br>
              <a:rPr lang="en-US" dirty="0"/>
            </a:br>
            <a:r>
              <a:rPr lang="en-US" dirty="0" smtClean="0"/>
              <a:t>(Bass and Elmendorf, 2010)</a:t>
            </a:r>
            <a:endParaRPr lang="en-US" dirty="0"/>
          </a:p>
        </p:txBody>
      </p:sp>
      <p:pic>
        <p:nvPicPr>
          <p:cNvPr id="4" name="Picture 3" descr="SocialPedagogiesFramewor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865724"/>
            <a:ext cx="6794500" cy="4241800"/>
          </a:xfrm>
          <a:prstGeom prst="rect">
            <a:avLst/>
          </a:prstGeom>
        </p:spPr>
      </p:pic>
    </p:spTree>
    <p:extLst>
      <p:ext uri="{BB962C8B-B14F-4D97-AF65-F5344CB8AC3E}">
        <p14:creationId xmlns:p14="http://schemas.microsoft.com/office/powerpoint/2010/main" val="23431407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1681239" y="266096"/>
            <a:ext cx="5624286" cy="3731874"/>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2107847" y="1159275"/>
            <a:ext cx="4793044" cy="1815882"/>
          </a:xfrm>
          <a:prstGeom prst="rect">
            <a:avLst/>
          </a:prstGeom>
          <a:noFill/>
        </p:spPr>
        <p:txBody>
          <a:bodyPr wrap="square" rtlCol="0">
            <a:spAutoFit/>
          </a:bodyPr>
          <a:lstStyle/>
          <a:p>
            <a:pPr algn="ctr"/>
            <a:r>
              <a:rPr lang="en-US" sz="2800" dirty="0" err="1" smtClean="0">
                <a:solidFill>
                  <a:srgbClr val="FFFFFF"/>
                </a:solidFill>
                <a:latin typeface="Calibri"/>
              </a:rPr>
              <a:t>ePortfiolio</a:t>
            </a:r>
            <a:r>
              <a:rPr lang="en-US" sz="2800" dirty="0">
                <a:solidFill>
                  <a:srgbClr val="FFFFFF"/>
                </a:solidFill>
                <a:latin typeface="Calibri"/>
              </a:rPr>
              <a:t> </a:t>
            </a:r>
            <a:r>
              <a:rPr lang="en-US" sz="2800" dirty="0" smtClean="0">
                <a:solidFill>
                  <a:srgbClr val="FFFFFF"/>
                </a:solidFill>
                <a:latin typeface="Calibri"/>
              </a:rPr>
              <a:t>help institutions address priorities and meet challenges they didn’t know they had thirty years ago.  </a:t>
            </a:r>
            <a:endParaRPr lang="en-US" sz="2800" dirty="0">
              <a:solidFill>
                <a:srgbClr val="FFFFFF"/>
              </a:solidFill>
              <a:latin typeface="Calibri"/>
            </a:endParaRPr>
          </a:p>
        </p:txBody>
      </p:sp>
      <p:sp>
        <p:nvSpPr>
          <p:cNvPr id="2" name="TextBox 1"/>
          <p:cNvSpPr txBox="1"/>
          <p:nvPr/>
        </p:nvSpPr>
        <p:spPr>
          <a:xfrm>
            <a:off x="1681239" y="4800787"/>
            <a:ext cx="6219294" cy="1200328"/>
          </a:xfrm>
          <a:prstGeom prst="rect">
            <a:avLst/>
          </a:prstGeom>
          <a:noFill/>
        </p:spPr>
        <p:txBody>
          <a:bodyPr wrap="square" rtlCol="0">
            <a:spAutoFit/>
          </a:bodyPr>
          <a:lstStyle/>
          <a:p>
            <a:r>
              <a:rPr lang="en-US" sz="2400" dirty="0" smtClean="0">
                <a:solidFill>
                  <a:srgbClr val="FFFFFF"/>
                </a:solidFill>
                <a:latin typeface="Calibri"/>
              </a:rPr>
              <a:t>“</a:t>
            </a:r>
            <a:r>
              <a:rPr lang="en-US" sz="2400" dirty="0" err="1" smtClean="0">
                <a:solidFill>
                  <a:srgbClr val="FFFFFF"/>
                </a:solidFill>
                <a:latin typeface="Calibri"/>
              </a:rPr>
              <a:t>ePortfolios</a:t>
            </a:r>
            <a:r>
              <a:rPr lang="en-US" sz="2400" dirty="0" smtClean="0">
                <a:solidFill>
                  <a:srgbClr val="FFFFFF"/>
                </a:solidFill>
                <a:latin typeface="Calibri"/>
              </a:rPr>
              <a:t> are rare among innovations in that they are not really replacing anything.” </a:t>
            </a:r>
          </a:p>
          <a:p>
            <a:r>
              <a:rPr lang="en-US" sz="2400" dirty="0" smtClean="0">
                <a:solidFill>
                  <a:srgbClr val="FFFFFF"/>
                </a:solidFill>
                <a:latin typeface="Calibri"/>
              </a:rPr>
              <a:t> (Trent Batson)</a:t>
            </a:r>
            <a:endParaRPr lang="en-US" sz="2400" dirty="0">
              <a:solidFill>
                <a:srgbClr val="FFFFFF"/>
              </a:solidFill>
              <a:latin typeface="Calibri"/>
            </a:endParaRPr>
          </a:p>
        </p:txBody>
      </p:sp>
    </p:spTree>
    <p:extLst>
      <p:ext uri="{BB962C8B-B14F-4D97-AF65-F5344CB8AC3E}">
        <p14:creationId xmlns:p14="http://schemas.microsoft.com/office/powerpoint/2010/main" val="2980672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T_ziplin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73791"/>
          </a:xfrm>
          <a:prstGeom prst="rect">
            <a:avLst/>
          </a:prstGeom>
        </p:spPr>
      </p:pic>
    </p:spTree>
    <p:extLst>
      <p:ext uri="{BB962C8B-B14F-4D97-AF65-F5344CB8AC3E}">
        <p14:creationId xmlns:p14="http://schemas.microsoft.com/office/powerpoint/2010/main" val="11723770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cial_with_bi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69664" cy="4414523"/>
          </a:xfrm>
          <a:prstGeom prst="rect">
            <a:avLst/>
          </a:prstGeom>
        </p:spPr>
      </p:pic>
      <p:sp>
        <p:nvSpPr>
          <p:cNvPr id="5" name="Oval 4"/>
          <p:cNvSpPr/>
          <p:nvPr/>
        </p:nvSpPr>
        <p:spPr>
          <a:xfrm>
            <a:off x="-15488" y="3671024"/>
            <a:ext cx="1951546" cy="113073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5606823" y="0"/>
            <a:ext cx="3051227" cy="6567572"/>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606823" y="164161"/>
            <a:ext cx="3051227" cy="6186310"/>
          </a:xfrm>
          <a:prstGeom prst="rect">
            <a:avLst/>
          </a:prstGeom>
          <a:noFill/>
        </p:spPr>
        <p:txBody>
          <a:bodyPr wrap="square" rtlCol="0">
            <a:spAutoFit/>
          </a:bodyPr>
          <a:lstStyle/>
          <a:p>
            <a:pPr fontAlgn="base"/>
            <a:r>
              <a:rPr lang="en-US" dirty="0"/>
              <a:t>In this same spirit, Dr. Andrew </a:t>
            </a:r>
            <a:r>
              <a:rPr lang="en-US" dirty="0" err="1"/>
              <a:t>Wier’s</a:t>
            </a:r>
            <a:r>
              <a:rPr lang="en-US" dirty="0"/>
              <a:t> microbiology course requires students to interact with one another as they build a robust </a:t>
            </a:r>
            <a:r>
              <a:rPr lang="en-US" dirty="0" err="1"/>
              <a:t>ePortfolio</a:t>
            </a:r>
            <a:r>
              <a:rPr lang="en-US" dirty="0"/>
              <a:t> page. The students spend eight weeks developing an </a:t>
            </a:r>
            <a:r>
              <a:rPr lang="en-US" dirty="0" err="1"/>
              <a:t>ePortfolio</a:t>
            </a:r>
            <a:r>
              <a:rPr lang="en-US" dirty="0"/>
              <a:t> dedicated to a specific species of bacterial phylum. </a:t>
            </a:r>
            <a:r>
              <a:rPr lang="en-US" dirty="0" smtClean="0"/>
              <a:t> </a:t>
            </a:r>
          </a:p>
          <a:p>
            <a:pPr fontAlgn="base"/>
            <a:endParaRPr lang="en-US" dirty="0"/>
          </a:p>
          <a:p>
            <a:pPr fontAlgn="base"/>
            <a:r>
              <a:rPr lang="en-US" dirty="0"/>
              <a:t>The social pedagogy factor of the assignment is highlighted when students review one another’s work.  This component is key! Students are required to share their page with all logged-in users. To reinforce the sharing aspect, 15% of final exam material is taken from student </a:t>
            </a:r>
            <a:r>
              <a:rPr lang="en-US" dirty="0" err="1"/>
              <a:t>ePortfolios</a:t>
            </a:r>
            <a:r>
              <a:rPr lang="en-US" dirty="0"/>
              <a:t>. </a:t>
            </a:r>
            <a:r>
              <a:rPr lang="en-US" dirty="0" smtClean="0"/>
              <a:t> </a:t>
            </a:r>
            <a:endParaRPr lang="en-US" dirty="0"/>
          </a:p>
          <a:p>
            <a:endParaRPr lang="en-US" dirty="0"/>
          </a:p>
        </p:txBody>
      </p:sp>
      <p:sp>
        <p:nvSpPr>
          <p:cNvPr id="8" name="TextBox 7"/>
          <p:cNvSpPr txBox="1"/>
          <p:nvPr/>
        </p:nvSpPr>
        <p:spPr>
          <a:xfrm>
            <a:off x="263304" y="5545260"/>
            <a:ext cx="4228350" cy="646331"/>
          </a:xfrm>
          <a:prstGeom prst="rect">
            <a:avLst/>
          </a:prstGeom>
          <a:noFill/>
        </p:spPr>
        <p:txBody>
          <a:bodyPr wrap="square" rtlCol="0">
            <a:spAutoFit/>
          </a:bodyPr>
          <a:lstStyle/>
          <a:p>
            <a:r>
              <a:rPr lang="en-US" dirty="0" smtClean="0"/>
              <a:t>Pace University Campus Portfolio</a:t>
            </a:r>
            <a:r>
              <a:rPr lang="en-US" dirty="0"/>
              <a:t>, Catalyst Site: http://</a:t>
            </a:r>
            <a:r>
              <a:rPr lang="en-US" dirty="0" err="1"/>
              <a:t>pu.mcnrc.org</a:t>
            </a:r>
            <a:r>
              <a:rPr lang="en-US" dirty="0"/>
              <a:t>/</a:t>
            </a:r>
            <a:r>
              <a:rPr lang="en-US" dirty="0" err="1"/>
              <a:t>soc</a:t>
            </a:r>
            <a:r>
              <a:rPr lang="en-US" dirty="0"/>
              <a:t>-practice/</a:t>
            </a:r>
          </a:p>
        </p:txBody>
      </p:sp>
    </p:spTree>
    <p:extLst>
      <p:ext uri="{BB962C8B-B14F-4D97-AF65-F5344CB8AC3E}">
        <p14:creationId xmlns:p14="http://schemas.microsoft.com/office/powerpoint/2010/main" val="34860641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ePortfolio</a:t>
            </a:r>
            <a:r>
              <a:rPr lang="en-US" dirty="0" smtClean="0"/>
              <a:t> and social pedagogies in High-impact Practices</a:t>
            </a:r>
            <a:endParaRPr lang="en-US" dirty="0"/>
          </a:p>
        </p:txBody>
      </p:sp>
      <p:pic>
        <p:nvPicPr>
          <p:cNvPr id="4" name="Picture 3" descr="delawar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 y="1918726"/>
            <a:ext cx="4465741" cy="2356391"/>
          </a:xfrm>
          <a:prstGeom prst="rect">
            <a:avLst/>
          </a:prstGeom>
        </p:spPr>
      </p:pic>
      <p:pic>
        <p:nvPicPr>
          <p:cNvPr id="5" name="Picture 4" descr="Delawar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859" y="2709883"/>
            <a:ext cx="5536141" cy="4148117"/>
          </a:xfrm>
          <a:prstGeom prst="rect">
            <a:avLst/>
          </a:prstGeom>
        </p:spPr>
      </p:pic>
      <p:sp>
        <p:nvSpPr>
          <p:cNvPr id="6" name="TextBox 5"/>
          <p:cNvSpPr txBox="1"/>
          <p:nvPr/>
        </p:nvSpPr>
        <p:spPr>
          <a:xfrm>
            <a:off x="166343" y="5452323"/>
            <a:ext cx="2575115" cy="1200329"/>
          </a:xfrm>
          <a:prstGeom prst="rect">
            <a:avLst/>
          </a:prstGeom>
          <a:noFill/>
        </p:spPr>
        <p:txBody>
          <a:bodyPr wrap="square" rtlCol="0">
            <a:spAutoFit/>
          </a:bodyPr>
          <a:lstStyle/>
          <a:p>
            <a:r>
              <a:rPr lang="en-US" dirty="0" smtClean="0"/>
              <a:t>U Delaware Campus Portfolio, Catalyst Site: </a:t>
            </a:r>
          </a:p>
          <a:p>
            <a:r>
              <a:rPr lang="en-US" dirty="0"/>
              <a:t>http://</a:t>
            </a:r>
            <a:r>
              <a:rPr lang="en-US" dirty="0" err="1"/>
              <a:t>ud.mcnrc.org</a:t>
            </a:r>
            <a:r>
              <a:rPr lang="en-US" dirty="0"/>
              <a:t>/ref-practice/</a:t>
            </a:r>
          </a:p>
        </p:txBody>
      </p:sp>
    </p:spTree>
    <p:extLst>
      <p:ext uri="{BB962C8B-B14F-4D97-AF65-F5344CB8AC3E}">
        <p14:creationId xmlns:p14="http://schemas.microsoft.com/office/powerpoint/2010/main" val="30056190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ePortfolio</a:t>
            </a:r>
            <a:r>
              <a:rPr lang="en-US" dirty="0" smtClean="0"/>
              <a:t> and social pedagogies in High-impact Practices</a:t>
            </a:r>
            <a:endParaRPr lang="en-US" dirty="0"/>
          </a:p>
        </p:txBody>
      </p:sp>
      <p:pic>
        <p:nvPicPr>
          <p:cNvPr id="3" name="Picture 2" descr="IUPUI_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8451"/>
            <a:ext cx="4181884" cy="2914303"/>
          </a:xfrm>
          <a:prstGeom prst="rect">
            <a:avLst/>
          </a:prstGeom>
        </p:spPr>
      </p:pic>
      <p:pic>
        <p:nvPicPr>
          <p:cNvPr id="6" name="Picture 5" descr="IUPUI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779" y="2338923"/>
            <a:ext cx="5377021" cy="4519076"/>
          </a:xfrm>
          <a:prstGeom prst="rect">
            <a:avLst/>
          </a:prstGeom>
        </p:spPr>
      </p:pic>
      <p:sp>
        <p:nvSpPr>
          <p:cNvPr id="7" name="TextBox 6"/>
          <p:cNvSpPr txBox="1"/>
          <p:nvPr/>
        </p:nvSpPr>
        <p:spPr>
          <a:xfrm>
            <a:off x="278792" y="5529771"/>
            <a:ext cx="3221600" cy="1015663"/>
          </a:xfrm>
          <a:prstGeom prst="rect">
            <a:avLst/>
          </a:prstGeom>
          <a:noFill/>
        </p:spPr>
        <p:txBody>
          <a:bodyPr wrap="square" rtlCol="0">
            <a:spAutoFit/>
          </a:bodyPr>
          <a:lstStyle/>
          <a:p>
            <a:r>
              <a:rPr lang="en-US" sz="2000" dirty="0" smtClean="0"/>
              <a:t>IUPUI Campus Portfolio, </a:t>
            </a:r>
            <a:r>
              <a:rPr lang="en-US" sz="2000" dirty="0"/>
              <a:t>Catalyst </a:t>
            </a:r>
            <a:r>
              <a:rPr lang="en-US" sz="2000" dirty="0" smtClean="0"/>
              <a:t>Site: c2l.mcnrc.org</a:t>
            </a:r>
            <a:r>
              <a:rPr lang="en-US" sz="2000" dirty="0"/>
              <a:t>/</a:t>
            </a:r>
            <a:r>
              <a:rPr lang="en-US" sz="2000" dirty="0" err="1"/>
              <a:t>iupui</a:t>
            </a:r>
            <a:r>
              <a:rPr lang="en-US" sz="2000" dirty="0"/>
              <a:t>-</a:t>
            </a:r>
            <a:r>
              <a:rPr lang="en-US" sz="2000" dirty="0" err="1"/>
              <a:t>soc</a:t>
            </a:r>
            <a:r>
              <a:rPr lang="en-US" sz="2000" dirty="0"/>
              <a:t>-practice/</a:t>
            </a:r>
          </a:p>
        </p:txBody>
      </p:sp>
    </p:spTree>
    <p:extLst>
      <p:ext uri="{BB962C8B-B14F-4D97-AF65-F5344CB8AC3E}">
        <p14:creationId xmlns:p14="http://schemas.microsoft.com/office/powerpoint/2010/main" val="82351822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pPr>
              <a:lnSpc>
                <a:spcPts val="3000"/>
              </a:lnSpc>
            </a:pPr>
            <a:r>
              <a:rPr lang="en-US" sz="3000" b="1" dirty="0" smtClean="0">
                <a:solidFill>
                  <a:schemeClr val="tx1">
                    <a:lumMod val="75000"/>
                  </a:schemeClr>
                </a:solidFill>
              </a:rPr>
              <a:t>Building my ePortfolio helped me to make connections between ideas…</a:t>
            </a:r>
            <a:endParaRPr lang="en-US" sz="3000" dirty="0">
              <a:solidFill>
                <a:schemeClr val="tx1">
                  <a:lumMod val="75000"/>
                </a:schemeClr>
              </a:solidFill>
            </a:endParaRPr>
          </a:p>
        </p:txBody>
      </p:sp>
      <p:graphicFrame>
        <p:nvGraphicFramePr>
          <p:cNvPr id="4" name="Chart 3"/>
          <p:cNvGraphicFramePr/>
          <p:nvPr/>
        </p:nvGraphicFramePr>
        <p:xfrm>
          <a:off x="228600" y="0"/>
          <a:ext cx="86106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6638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2" cstate="print"/>
          <a:srcRect l="16875" t="14999" r="19376" b="3999"/>
          <a:stretch>
            <a:fillRect/>
          </a:stretch>
        </p:blipFill>
        <p:spPr bwMode="auto">
          <a:xfrm>
            <a:off x="64494" y="2797373"/>
            <a:ext cx="4033262" cy="3202694"/>
          </a:xfrm>
          <a:prstGeom prst="rect">
            <a:avLst/>
          </a:prstGeom>
          <a:noFill/>
          <a:ln w="9525">
            <a:noFill/>
            <a:miter lim="800000"/>
            <a:headEnd/>
            <a:tailEnd/>
          </a:ln>
        </p:spPr>
      </p:pic>
      <p:sp>
        <p:nvSpPr>
          <p:cNvPr id="6" name="Title 5"/>
          <p:cNvSpPr>
            <a:spLocks noGrp="1"/>
          </p:cNvSpPr>
          <p:nvPr>
            <p:ph type="title"/>
          </p:nvPr>
        </p:nvSpPr>
        <p:spPr/>
        <p:txBody>
          <a:bodyPr/>
          <a:lstStyle/>
          <a:p>
            <a:endParaRPr lang="en-US" dirty="0"/>
          </a:p>
        </p:txBody>
      </p:sp>
      <p:sp>
        <p:nvSpPr>
          <p:cNvPr id="7" name="Rounded Rectangle 6"/>
          <p:cNvSpPr/>
          <p:nvPr/>
        </p:nvSpPr>
        <p:spPr>
          <a:xfrm>
            <a:off x="220134" y="268109"/>
            <a:ext cx="8839200" cy="2057400"/>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dirty="0" smtClean="0">
                <a:solidFill>
                  <a:prstClr val="white"/>
                </a:solidFill>
                <a:latin typeface="Calibri"/>
              </a:rPr>
              <a:t>Sophisticated ePortfolio practice makes the integrative qualities of student learning visible to faculty and the institution.  Grounding outcomes assessment in these artifacts helps faculty see classrooms, students, and their own work in new contexts, empowering them to “close the loop” in unique and powerful ways.</a:t>
            </a:r>
            <a:endParaRPr lang="en-US" sz="2400" dirty="0">
              <a:solidFill>
                <a:prstClr val="white"/>
              </a:solidFill>
              <a:latin typeface="Calibri"/>
            </a:endParaRPr>
          </a:p>
        </p:txBody>
      </p:sp>
      <p:sp>
        <p:nvSpPr>
          <p:cNvPr id="2" name="Oval 1"/>
          <p:cNvSpPr/>
          <p:nvPr/>
        </p:nvSpPr>
        <p:spPr>
          <a:xfrm>
            <a:off x="4702828" y="2930919"/>
            <a:ext cx="3751306" cy="3168182"/>
          </a:xfrm>
          <a:prstGeom prst="ellipse">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6417100" y="2930919"/>
            <a:ext cx="2559440" cy="707886"/>
          </a:xfrm>
          <a:prstGeom prst="rect">
            <a:avLst/>
          </a:prstGeom>
          <a:noFill/>
        </p:spPr>
        <p:txBody>
          <a:bodyPr wrap="none" rtlCol="0">
            <a:spAutoFit/>
          </a:bodyPr>
          <a:lstStyle/>
          <a:p>
            <a:pPr algn="r"/>
            <a:r>
              <a:rPr lang="en-US" sz="2000" b="1" dirty="0" smtClean="0">
                <a:solidFill>
                  <a:prstClr val="white"/>
                </a:solidFill>
                <a:latin typeface="Calibri"/>
              </a:rPr>
              <a:t>Authentic Artifacts  of</a:t>
            </a:r>
          </a:p>
          <a:p>
            <a:pPr algn="r"/>
            <a:r>
              <a:rPr lang="en-US" sz="2000" b="1" dirty="0" smtClean="0">
                <a:solidFill>
                  <a:prstClr val="white"/>
                </a:solidFill>
                <a:latin typeface="Calibri"/>
              </a:rPr>
              <a:t> Integrative Learning</a:t>
            </a:r>
            <a:endParaRPr lang="en-US" sz="2000" b="1" dirty="0">
              <a:solidFill>
                <a:prstClr val="white"/>
              </a:solidFill>
              <a:latin typeface="Calibri"/>
            </a:endParaRPr>
          </a:p>
        </p:txBody>
      </p:sp>
      <p:sp>
        <p:nvSpPr>
          <p:cNvPr id="4" name="TextBox 3"/>
          <p:cNvSpPr txBox="1"/>
          <p:nvPr/>
        </p:nvSpPr>
        <p:spPr>
          <a:xfrm>
            <a:off x="6795924" y="4936249"/>
            <a:ext cx="2331312" cy="707886"/>
          </a:xfrm>
          <a:prstGeom prst="rect">
            <a:avLst/>
          </a:prstGeom>
          <a:noFill/>
        </p:spPr>
        <p:txBody>
          <a:bodyPr wrap="none" rtlCol="0">
            <a:spAutoFit/>
          </a:bodyPr>
          <a:lstStyle/>
          <a:p>
            <a:pPr algn="ctr"/>
            <a:r>
              <a:rPr lang="en-US" sz="2000" b="1" dirty="0" smtClean="0">
                <a:solidFill>
                  <a:srgbClr val="FFFFFF"/>
                </a:solidFill>
                <a:latin typeface="Calibri"/>
              </a:rPr>
              <a:t>Purposeful </a:t>
            </a:r>
          </a:p>
          <a:p>
            <a:pPr algn="ctr"/>
            <a:r>
              <a:rPr lang="en-US" sz="2000" b="1" dirty="0" smtClean="0">
                <a:solidFill>
                  <a:srgbClr val="FFFFFF"/>
                </a:solidFill>
                <a:latin typeface="Calibri"/>
              </a:rPr>
              <a:t>Faculty Engagement </a:t>
            </a:r>
            <a:endParaRPr lang="en-US" sz="2000" b="1" dirty="0">
              <a:solidFill>
                <a:srgbClr val="FFFFFF"/>
              </a:solidFill>
              <a:latin typeface="Calibri"/>
            </a:endParaRPr>
          </a:p>
        </p:txBody>
      </p:sp>
      <p:sp>
        <p:nvSpPr>
          <p:cNvPr id="9" name="TextBox 8"/>
          <p:cNvSpPr txBox="1"/>
          <p:nvPr/>
        </p:nvSpPr>
        <p:spPr>
          <a:xfrm>
            <a:off x="4167530" y="5803840"/>
            <a:ext cx="2646878" cy="1015663"/>
          </a:xfrm>
          <a:prstGeom prst="rect">
            <a:avLst/>
          </a:prstGeom>
          <a:noFill/>
        </p:spPr>
        <p:txBody>
          <a:bodyPr wrap="none" rtlCol="0">
            <a:spAutoFit/>
          </a:bodyPr>
          <a:lstStyle/>
          <a:p>
            <a:r>
              <a:rPr lang="en-US" sz="2000" b="1" dirty="0" smtClean="0">
                <a:solidFill>
                  <a:prstClr val="white"/>
                </a:solidFill>
                <a:latin typeface="Calibri"/>
              </a:rPr>
              <a:t>Learning-Focused </a:t>
            </a:r>
          </a:p>
          <a:p>
            <a:r>
              <a:rPr lang="en-US" sz="2000" b="1" dirty="0" smtClean="0">
                <a:solidFill>
                  <a:prstClr val="white"/>
                </a:solidFill>
                <a:latin typeface="Calibri"/>
              </a:rPr>
              <a:t>Institutional Outcomes </a:t>
            </a:r>
          </a:p>
          <a:p>
            <a:r>
              <a:rPr lang="en-US" sz="2000" b="1" dirty="0" smtClean="0">
                <a:solidFill>
                  <a:prstClr val="white"/>
                </a:solidFill>
                <a:latin typeface="Calibri"/>
              </a:rPr>
              <a:t>Assessment </a:t>
            </a:r>
            <a:endParaRPr lang="en-US" sz="2000" b="1" dirty="0">
              <a:solidFill>
                <a:prstClr val="white"/>
              </a:solidFill>
              <a:latin typeface="Calibri"/>
            </a:endParaRPr>
          </a:p>
        </p:txBody>
      </p:sp>
      <p:sp>
        <p:nvSpPr>
          <p:cNvPr id="10" name="TextBox 9"/>
          <p:cNvSpPr txBox="1"/>
          <p:nvPr/>
        </p:nvSpPr>
        <p:spPr>
          <a:xfrm>
            <a:off x="4297465" y="3575489"/>
            <a:ext cx="2467342" cy="707886"/>
          </a:xfrm>
          <a:prstGeom prst="rect">
            <a:avLst/>
          </a:prstGeom>
          <a:noFill/>
        </p:spPr>
        <p:txBody>
          <a:bodyPr wrap="none" rtlCol="0">
            <a:spAutoFit/>
          </a:bodyPr>
          <a:lstStyle/>
          <a:p>
            <a:r>
              <a:rPr lang="en-US" sz="2000" b="1" dirty="0">
                <a:solidFill>
                  <a:prstClr val="white"/>
                </a:solidFill>
                <a:latin typeface="Calibri"/>
              </a:rPr>
              <a:t>Re-</a:t>
            </a:r>
            <a:r>
              <a:rPr lang="en-US" sz="2000" b="1" dirty="0" smtClean="0">
                <a:solidFill>
                  <a:prstClr val="white"/>
                </a:solidFill>
                <a:latin typeface="Calibri"/>
              </a:rPr>
              <a:t>Design Program</a:t>
            </a:r>
          </a:p>
          <a:p>
            <a:r>
              <a:rPr lang="en-US" sz="2000" b="1" dirty="0" smtClean="0">
                <a:solidFill>
                  <a:prstClr val="white"/>
                </a:solidFill>
                <a:latin typeface="Calibri"/>
              </a:rPr>
              <a:t>Curricula &amp; Pedagogy</a:t>
            </a:r>
            <a:endParaRPr lang="en-US" sz="2000" b="1" dirty="0">
              <a:solidFill>
                <a:prstClr val="white"/>
              </a:solidFill>
              <a:latin typeface="Calibri"/>
            </a:endParaRPr>
          </a:p>
        </p:txBody>
      </p:sp>
      <p:sp>
        <p:nvSpPr>
          <p:cNvPr id="12" name="Chevron 11"/>
          <p:cNvSpPr/>
          <p:nvPr/>
        </p:nvSpPr>
        <p:spPr>
          <a:xfrm>
            <a:off x="6419290" y="2797373"/>
            <a:ext cx="174990" cy="322920"/>
          </a:xfrm>
          <a:prstGeom prst="chevron">
            <a:avLst/>
          </a:prstGeom>
          <a:solidFill>
            <a:srgbClr val="E46C0A"/>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Chevron 12"/>
          <p:cNvSpPr/>
          <p:nvPr/>
        </p:nvSpPr>
        <p:spPr>
          <a:xfrm rot="5400000">
            <a:off x="8362424" y="4169689"/>
            <a:ext cx="167479" cy="341723"/>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Chevron 13"/>
          <p:cNvSpPr/>
          <p:nvPr/>
        </p:nvSpPr>
        <p:spPr>
          <a:xfrm rot="10800000">
            <a:off x="6503178" y="5884698"/>
            <a:ext cx="224027" cy="353971"/>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hevron 14"/>
          <p:cNvSpPr/>
          <p:nvPr/>
        </p:nvSpPr>
        <p:spPr>
          <a:xfrm rot="16200000">
            <a:off x="4603229" y="4300605"/>
            <a:ext cx="265179" cy="484632"/>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190714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i="1" dirty="0" smtClean="0"/>
              <a:t>Claim #3: ePortfolio initiatives </a:t>
            </a:r>
            <a:r>
              <a:rPr lang="en-US" b="1" dirty="0" smtClean="0"/>
              <a:t/>
            </a:r>
            <a:br>
              <a:rPr lang="en-US" b="1" dirty="0" smtClean="0"/>
            </a:br>
            <a:r>
              <a:rPr lang="en-US" b="1" dirty="0" smtClean="0">
                <a:solidFill>
                  <a:srgbClr val="2A9DF4"/>
                </a:solidFill>
              </a:rPr>
              <a:t>Catalyze learning-centered Institutional Change</a:t>
            </a:r>
            <a:endParaRPr lang="en-US" dirty="0">
              <a:solidFill>
                <a:srgbClr val="2A9DF4"/>
              </a:solidFill>
            </a:endParaRPr>
          </a:p>
        </p:txBody>
      </p:sp>
      <p:sp>
        <p:nvSpPr>
          <p:cNvPr id="3" name="Content Placeholder 2"/>
          <p:cNvSpPr>
            <a:spLocks noGrp="1"/>
          </p:cNvSpPr>
          <p:nvPr>
            <p:ph idx="1"/>
          </p:nvPr>
        </p:nvSpPr>
        <p:spPr>
          <a:xfrm>
            <a:off x="146458" y="1840468"/>
            <a:ext cx="5043265" cy="4525963"/>
          </a:xfrm>
        </p:spPr>
        <p:txBody>
          <a:bodyPr>
            <a:noAutofit/>
          </a:bodyPr>
          <a:lstStyle/>
          <a:p>
            <a:pPr marL="0" indent="0">
              <a:lnSpc>
                <a:spcPts val="3400"/>
              </a:lnSpc>
              <a:buNone/>
            </a:pPr>
            <a:r>
              <a:rPr lang="en-US" sz="3000" dirty="0" smtClean="0"/>
              <a:t>Focusing attention on student learning and prompting purposeful connection across departments and divisions, </a:t>
            </a:r>
            <a:r>
              <a:rPr lang="en-US" sz="3000" dirty="0" err="1" smtClean="0"/>
              <a:t>ePortfolio</a:t>
            </a:r>
            <a:r>
              <a:rPr lang="en-US" sz="3000" dirty="0" smtClean="0"/>
              <a:t> initiatives can catalyze campus cultural and structural change, helping the institution move towards becoming an adaptive learning organization. </a:t>
            </a:r>
            <a:endParaRPr lang="en-US" sz="3000" dirty="0"/>
          </a:p>
        </p:txBody>
      </p:sp>
      <p:pic>
        <p:nvPicPr>
          <p:cNvPr id="4" name="Picture 2" descr="C:\Documents and Settings\BEYNON\My Documents\Center\Resources\LaGuardia Photos\Learning.jpg"/>
          <p:cNvPicPr>
            <a:picLocks noChangeAspect="1" noChangeArrowheads="1"/>
          </p:cNvPicPr>
          <p:nvPr/>
        </p:nvPicPr>
        <p:blipFill>
          <a:blip r:embed="rId2"/>
          <a:srcRect t="3088" b="3104"/>
          <a:stretch>
            <a:fillRect/>
          </a:stretch>
        </p:blipFill>
        <p:spPr bwMode="auto">
          <a:xfrm>
            <a:off x="5512259" y="1823109"/>
            <a:ext cx="3052933" cy="4655302"/>
          </a:xfrm>
          <a:prstGeom prst="rect">
            <a:avLst/>
          </a:prstGeom>
          <a:noFill/>
          <a:ln w="9525">
            <a:noFill/>
            <a:miter lim="800000"/>
            <a:headEnd/>
            <a:tailEnd/>
          </a:ln>
        </p:spPr>
      </p:pic>
    </p:spTree>
    <p:extLst>
      <p:ext uri="{BB962C8B-B14F-4D97-AF65-F5344CB8AC3E}">
        <p14:creationId xmlns:p14="http://schemas.microsoft.com/office/powerpoint/2010/main" val="7907465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79083" y="5124341"/>
            <a:ext cx="4044009" cy="1631216"/>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5897069" y="5133441"/>
            <a:ext cx="3046918" cy="1508105"/>
          </a:xfrm>
          <a:prstGeom prst="rect">
            <a:avLst/>
          </a:prstGeom>
          <a:noFill/>
        </p:spPr>
        <p:txBody>
          <a:bodyPr wrap="square" rtlCol="0">
            <a:spAutoFit/>
          </a:bodyPr>
          <a:lstStyle/>
          <a:p>
            <a:pPr algn="r"/>
            <a:r>
              <a:rPr lang="en-US" sz="2000" b="1" dirty="0" smtClean="0">
                <a:solidFill>
                  <a:srgbClr val="008000"/>
                </a:solidFill>
                <a:latin typeface="Calibri"/>
              </a:rPr>
              <a:t>Local and Identity</a:t>
            </a:r>
          </a:p>
          <a:p>
            <a:pPr algn="r"/>
            <a:r>
              <a:rPr lang="en-US" dirty="0" smtClean="0">
                <a:solidFill>
                  <a:srgbClr val="008000"/>
                </a:solidFill>
                <a:latin typeface="Calibri"/>
              </a:rPr>
              <a:t>Jesuit and Catholic</a:t>
            </a:r>
          </a:p>
          <a:p>
            <a:pPr algn="r"/>
            <a:r>
              <a:rPr lang="en-US" dirty="0" smtClean="0">
                <a:solidFill>
                  <a:srgbClr val="008000"/>
                </a:solidFill>
                <a:latin typeface="Calibri"/>
              </a:rPr>
              <a:t>Mentor-based</a:t>
            </a:r>
          </a:p>
          <a:p>
            <a:pPr algn="r"/>
            <a:r>
              <a:rPr lang="en-US" dirty="0" smtClean="0">
                <a:solidFill>
                  <a:srgbClr val="008000"/>
                </a:solidFill>
                <a:latin typeface="Calibri"/>
              </a:rPr>
              <a:t>tradition</a:t>
            </a:r>
          </a:p>
          <a:p>
            <a:pPr algn="r"/>
            <a:r>
              <a:rPr lang="en-US" dirty="0" smtClean="0">
                <a:solidFill>
                  <a:srgbClr val="008000"/>
                </a:solidFill>
                <a:latin typeface="Calibri"/>
              </a:rPr>
              <a:t>Residential, Diverse</a:t>
            </a:r>
            <a:endParaRPr lang="en-US" dirty="0">
              <a:solidFill>
                <a:srgbClr val="008000"/>
              </a:solidFill>
              <a:latin typeface="Calibri"/>
            </a:endParaRPr>
          </a:p>
        </p:txBody>
      </p:sp>
      <p:pic>
        <p:nvPicPr>
          <p:cNvPr id="34" name="Picture 33" descr="OLI_activit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44" y="1590246"/>
            <a:ext cx="1310571" cy="889610"/>
          </a:xfrm>
          <a:prstGeom prst="rect">
            <a:avLst/>
          </a:prstGeom>
        </p:spPr>
      </p:pic>
      <p:sp>
        <p:nvSpPr>
          <p:cNvPr id="12" name="Left Arrow 11"/>
          <p:cNvSpPr/>
          <p:nvPr/>
        </p:nvSpPr>
        <p:spPr>
          <a:xfrm>
            <a:off x="410861" y="1823333"/>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ight Arrow 16"/>
          <p:cNvSpPr/>
          <p:nvPr/>
        </p:nvSpPr>
        <p:spPr>
          <a:xfrm>
            <a:off x="2622314" y="2100350"/>
            <a:ext cx="1265920" cy="395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extBox 35"/>
          <p:cNvSpPr txBox="1"/>
          <p:nvPr/>
        </p:nvSpPr>
        <p:spPr>
          <a:xfrm>
            <a:off x="2696887" y="990082"/>
            <a:ext cx="1541857" cy="1200328"/>
          </a:xfrm>
          <a:prstGeom prst="rect">
            <a:avLst/>
          </a:prstGeom>
          <a:noFill/>
        </p:spPr>
        <p:txBody>
          <a:bodyPr wrap="square" rtlCol="0">
            <a:spAutoFit/>
          </a:bodyPr>
          <a:lstStyle/>
          <a:p>
            <a:r>
              <a:rPr lang="en-US" sz="2400" dirty="0" smtClean="0">
                <a:solidFill>
                  <a:prstClr val="black"/>
                </a:solidFill>
                <a:latin typeface="Calibri"/>
              </a:rPr>
              <a:t>Blended</a:t>
            </a:r>
          </a:p>
          <a:p>
            <a:r>
              <a:rPr lang="en-US" sz="2400" dirty="0" smtClean="0">
                <a:solidFill>
                  <a:prstClr val="black"/>
                </a:solidFill>
                <a:latin typeface="Calibri"/>
              </a:rPr>
              <a:t>interactive  online</a:t>
            </a:r>
            <a:endParaRPr lang="en-US" sz="2400" dirty="0">
              <a:solidFill>
                <a:prstClr val="black"/>
              </a:solidFill>
              <a:latin typeface="Calibri"/>
            </a:endParaRPr>
          </a:p>
        </p:txBody>
      </p:sp>
      <p:sp>
        <p:nvSpPr>
          <p:cNvPr id="42" name="TextBox 41"/>
          <p:cNvSpPr txBox="1"/>
          <p:nvPr/>
        </p:nvSpPr>
        <p:spPr>
          <a:xfrm>
            <a:off x="224111" y="936314"/>
            <a:ext cx="1336181" cy="830997"/>
          </a:xfrm>
          <a:prstGeom prst="rect">
            <a:avLst/>
          </a:prstGeom>
          <a:noFill/>
        </p:spPr>
        <p:txBody>
          <a:bodyPr wrap="square" rtlCol="0">
            <a:spAutoFit/>
          </a:bodyPr>
          <a:lstStyle/>
          <a:p>
            <a:r>
              <a:rPr lang="en-US" sz="2400" dirty="0" smtClean="0">
                <a:solidFill>
                  <a:prstClr val="black"/>
                </a:solidFill>
                <a:latin typeface="Calibri"/>
              </a:rPr>
              <a:t>Massive </a:t>
            </a:r>
          </a:p>
          <a:p>
            <a:r>
              <a:rPr lang="en-US" sz="2400" dirty="0" smtClean="0">
                <a:solidFill>
                  <a:prstClr val="black"/>
                </a:solidFill>
                <a:latin typeface="Calibri"/>
              </a:rPr>
              <a:t>Online</a:t>
            </a:r>
            <a:endParaRPr lang="en-US" sz="2400" dirty="0">
              <a:solidFill>
                <a:prstClr val="black"/>
              </a:solidFill>
              <a:latin typeface="Calibri"/>
            </a:endParaRPr>
          </a:p>
        </p:txBody>
      </p:sp>
      <p:sp>
        <p:nvSpPr>
          <p:cNvPr id="44" name="Oval 43"/>
          <p:cNvSpPr/>
          <p:nvPr/>
        </p:nvSpPr>
        <p:spPr>
          <a:xfrm>
            <a:off x="3885853" y="1934316"/>
            <a:ext cx="2201615" cy="225611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Straight Arrow Connector 14"/>
          <p:cNvCxnSpPr/>
          <p:nvPr/>
        </p:nvCxnSpPr>
        <p:spPr>
          <a:xfrm flipV="1">
            <a:off x="5055367" y="3989113"/>
            <a:ext cx="12540" cy="53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167063" y="30835"/>
            <a:ext cx="3791231" cy="127459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21" name="TextBox 20"/>
          <p:cNvSpPr txBox="1"/>
          <p:nvPr/>
        </p:nvSpPr>
        <p:spPr>
          <a:xfrm>
            <a:off x="4357362" y="32150"/>
            <a:ext cx="3883209" cy="1200329"/>
          </a:xfrm>
          <a:prstGeom prst="rect">
            <a:avLst/>
          </a:prstGeom>
          <a:noFill/>
        </p:spPr>
        <p:txBody>
          <a:bodyPr wrap="square" rtlCol="0">
            <a:spAutoFit/>
          </a:bodyPr>
          <a:lstStyle/>
          <a:p>
            <a:r>
              <a:rPr lang="en-US" dirty="0" smtClean="0">
                <a:solidFill>
                  <a:srgbClr val="FF0000"/>
                </a:solidFill>
                <a:latin typeface="Calibri"/>
              </a:rPr>
              <a:t>Engaging Difference</a:t>
            </a:r>
          </a:p>
          <a:p>
            <a:r>
              <a:rPr lang="en-US" dirty="0" smtClean="0">
                <a:solidFill>
                  <a:srgbClr val="FF0000"/>
                </a:solidFill>
                <a:latin typeface="Calibri"/>
              </a:rPr>
              <a:t>Ethical Judgment</a:t>
            </a:r>
          </a:p>
          <a:p>
            <a:r>
              <a:rPr lang="en-US" dirty="0" smtClean="0">
                <a:solidFill>
                  <a:srgbClr val="FF0000"/>
                </a:solidFill>
                <a:latin typeface="Calibri"/>
              </a:rPr>
              <a:t>Self-Reflection</a:t>
            </a:r>
          </a:p>
          <a:p>
            <a:r>
              <a:rPr lang="en-US" dirty="0" smtClean="0">
                <a:solidFill>
                  <a:srgbClr val="FF0000"/>
                </a:solidFill>
                <a:latin typeface="Calibri"/>
              </a:rPr>
              <a:t>Practitioner education, leadership</a:t>
            </a:r>
            <a:endParaRPr lang="en-US" dirty="0">
              <a:solidFill>
                <a:srgbClr val="FF0000"/>
              </a:solidFill>
              <a:latin typeface="Calibri"/>
            </a:endParaRPr>
          </a:p>
        </p:txBody>
      </p:sp>
      <p:cxnSp>
        <p:nvCxnSpPr>
          <p:cNvPr id="24" name="Straight Arrow Connector 23"/>
          <p:cNvCxnSpPr/>
          <p:nvPr/>
        </p:nvCxnSpPr>
        <p:spPr>
          <a:xfrm>
            <a:off x="4357362" y="1232479"/>
            <a:ext cx="0" cy="12473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Left Arrow 25"/>
          <p:cNvSpPr/>
          <p:nvPr/>
        </p:nvSpPr>
        <p:spPr>
          <a:xfrm>
            <a:off x="6087468" y="3363538"/>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Rounded Rectangle 1"/>
          <p:cNvSpPr/>
          <p:nvPr/>
        </p:nvSpPr>
        <p:spPr>
          <a:xfrm>
            <a:off x="3944262" y="4528115"/>
            <a:ext cx="2313076" cy="2113431"/>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930201" y="4714076"/>
            <a:ext cx="2327137" cy="1846659"/>
          </a:xfrm>
          <a:prstGeom prst="rect">
            <a:avLst/>
          </a:prstGeom>
          <a:noFill/>
        </p:spPr>
        <p:txBody>
          <a:bodyPr wrap="square" rtlCol="0">
            <a:spAutoFit/>
          </a:bodyPr>
          <a:lstStyle/>
          <a:p>
            <a:pPr algn="ctr"/>
            <a:r>
              <a:rPr lang="en-US" sz="3200" b="1" dirty="0" err="1">
                <a:solidFill>
                  <a:schemeClr val="bg1"/>
                </a:solidFill>
              </a:rPr>
              <a:t>ePortfolio</a:t>
            </a:r>
            <a:r>
              <a:rPr lang="en-US" sz="3200" b="1" dirty="0">
                <a:solidFill>
                  <a:schemeClr val="bg1"/>
                </a:solidFill>
              </a:rPr>
              <a:t> </a:t>
            </a:r>
            <a:r>
              <a:rPr lang="en-US" sz="3200" b="1" dirty="0" smtClean="0">
                <a:solidFill>
                  <a:schemeClr val="bg1"/>
                </a:solidFill>
              </a:rPr>
              <a:t>as </a:t>
            </a:r>
            <a:r>
              <a:rPr lang="en-US" sz="3200" b="1" dirty="0">
                <a:solidFill>
                  <a:schemeClr val="bg1"/>
                </a:solidFill>
              </a:rPr>
              <a:t>integrative </a:t>
            </a:r>
            <a:r>
              <a:rPr lang="en-US" sz="3200" b="1" dirty="0" smtClean="0">
                <a:solidFill>
                  <a:schemeClr val="bg1"/>
                </a:solidFill>
              </a:rPr>
              <a:t>practice</a:t>
            </a:r>
            <a:endParaRPr lang="en-US" sz="3200" b="1" dirty="0">
              <a:solidFill>
                <a:schemeClr val="bg1"/>
              </a:solidFill>
            </a:endParaRPr>
          </a:p>
          <a:p>
            <a:endParaRPr lang="en-US" dirty="0"/>
          </a:p>
        </p:txBody>
      </p:sp>
    </p:spTree>
    <p:extLst>
      <p:ext uri="{BB962C8B-B14F-4D97-AF65-F5344CB8AC3E}">
        <p14:creationId xmlns:p14="http://schemas.microsoft.com/office/powerpoint/2010/main" val="85705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Northeastern University</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“[based on our read of the portfolios… the redesign transformed the program from a collection of courses into an intentionally designed learning experience… from a ‘degree with a portfolio requirement’ into a portfolio program whose students graduate with a collection of signature work that evidences their capabilities.” </a:t>
            </a:r>
            <a:endParaRPr lang="en-US" dirty="0">
              <a:solidFill>
                <a:srgbClr val="FFFFFF"/>
              </a:solidFill>
            </a:endParaRPr>
          </a:p>
        </p:txBody>
      </p:sp>
      <p:sp>
        <p:nvSpPr>
          <p:cNvPr id="4" name="TextBox 3"/>
          <p:cNvSpPr txBox="1"/>
          <p:nvPr/>
        </p:nvSpPr>
        <p:spPr>
          <a:xfrm>
            <a:off x="1387885" y="5931597"/>
            <a:ext cx="6415693" cy="707886"/>
          </a:xfrm>
          <a:prstGeom prst="rect">
            <a:avLst/>
          </a:prstGeom>
          <a:noFill/>
        </p:spPr>
        <p:txBody>
          <a:bodyPr wrap="square" rtlCol="0">
            <a:spAutoFit/>
          </a:bodyPr>
          <a:lstStyle/>
          <a:p>
            <a:r>
              <a:rPr lang="en-US" sz="2000" i="1" dirty="0" smtClean="0">
                <a:solidFill>
                  <a:srgbClr val="FFFF00"/>
                </a:solidFill>
                <a:latin typeface="Calibri"/>
              </a:rPr>
              <a:t>“Are we who we think we are? </a:t>
            </a:r>
            <a:r>
              <a:rPr lang="en-US" sz="2000" i="1" dirty="0" err="1" smtClean="0">
                <a:solidFill>
                  <a:srgbClr val="FFFF00"/>
                </a:solidFill>
                <a:latin typeface="Calibri"/>
              </a:rPr>
              <a:t>ePortfolios</a:t>
            </a:r>
            <a:r>
              <a:rPr lang="en-US" sz="2000" i="1" dirty="0" smtClean="0">
                <a:solidFill>
                  <a:srgbClr val="FFFF00"/>
                </a:solidFill>
                <a:latin typeface="Calibri"/>
              </a:rPr>
              <a:t> as a Tool for Curriculum Redesign.” </a:t>
            </a:r>
            <a:r>
              <a:rPr lang="en-US" i="1" dirty="0" smtClean="0">
                <a:solidFill>
                  <a:srgbClr val="FFFFFF"/>
                </a:solidFill>
                <a:latin typeface="Calibri"/>
              </a:rPr>
              <a:t>Gail Matthews-</a:t>
            </a:r>
            <a:r>
              <a:rPr lang="en-US" i="1" dirty="0" err="1" smtClean="0">
                <a:solidFill>
                  <a:srgbClr val="FFFFFF"/>
                </a:solidFill>
                <a:latin typeface="Calibri"/>
              </a:rPr>
              <a:t>DeNatale</a:t>
            </a:r>
            <a:endParaRPr lang="en-US" i="1" dirty="0">
              <a:solidFill>
                <a:srgbClr val="FFFFFF"/>
              </a:solidFill>
              <a:latin typeface="Calibri"/>
            </a:endParaRPr>
          </a:p>
        </p:txBody>
      </p:sp>
    </p:spTree>
    <p:extLst>
      <p:ext uri="{BB962C8B-B14F-4D97-AF65-F5344CB8AC3E}">
        <p14:creationId xmlns:p14="http://schemas.microsoft.com/office/powerpoint/2010/main" val="99989964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700877" y="1451423"/>
            <a:ext cx="4445000" cy="3029857"/>
          </a:xfrm>
          <a:prstGeom prst="ellipse">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a:solidFill>
                  <a:srgbClr val="FF0000"/>
                </a:solidFill>
                <a:latin typeface="Calibri"/>
              </a:rPr>
              <a:t>High impact integrative </a:t>
            </a:r>
          </a:p>
          <a:p>
            <a:r>
              <a:rPr lang="en-US" sz="2000" b="1" dirty="0">
                <a:solidFill>
                  <a:srgbClr val="FF0000"/>
                </a:solidFill>
                <a:latin typeface="Calibri"/>
              </a:rPr>
              <a:t>curriculum</a:t>
            </a:r>
          </a:p>
        </p:txBody>
      </p:sp>
      <p:sp>
        <p:nvSpPr>
          <p:cNvPr id="19" name="Rectangle 18"/>
          <p:cNvSpPr/>
          <p:nvPr/>
        </p:nvSpPr>
        <p:spPr>
          <a:xfrm>
            <a:off x="1328444" y="1276235"/>
            <a:ext cx="2478849" cy="3818908"/>
          </a:xfrm>
          <a:prstGeom prst="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0" y="5095143"/>
            <a:ext cx="3628211" cy="1938992"/>
          </a:xfrm>
          <a:prstGeom prst="rect">
            <a:avLst/>
          </a:prstGeom>
          <a:noFill/>
        </p:spPr>
        <p:txBody>
          <a:bodyPr wrap="square" rtlCol="0">
            <a:spAutoFit/>
          </a:bodyPr>
          <a:lstStyle/>
          <a:p>
            <a:r>
              <a:rPr lang="en-US" sz="2000" b="1" dirty="0">
                <a:solidFill>
                  <a:srgbClr val="008000"/>
                </a:solidFill>
                <a:latin typeface="Calibri"/>
              </a:rPr>
              <a:t>Foundational Knowledge</a:t>
            </a:r>
          </a:p>
          <a:p>
            <a:r>
              <a:rPr lang="en-US" sz="2000" b="1" dirty="0">
                <a:solidFill>
                  <a:srgbClr val="008000"/>
                </a:solidFill>
                <a:latin typeface="Calibri"/>
              </a:rPr>
              <a:t>Some generic and interchangeable</a:t>
            </a:r>
          </a:p>
          <a:p>
            <a:r>
              <a:rPr lang="en-US" sz="2000" dirty="0">
                <a:solidFill>
                  <a:srgbClr val="008000"/>
                </a:solidFill>
                <a:latin typeface="Calibri"/>
              </a:rPr>
              <a:t>Some institutionally-distinctive expertise</a:t>
            </a:r>
          </a:p>
          <a:p>
            <a:endParaRPr lang="en-US" sz="2000" dirty="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Up Arrow 45"/>
          <p:cNvSpPr/>
          <p:nvPr/>
        </p:nvSpPr>
        <p:spPr>
          <a:xfrm>
            <a:off x="4788237" y="4481280"/>
            <a:ext cx="379555" cy="749508"/>
          </a:xfrm>
          <a:prstGeom prst="up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6382739" y="5095143"/>
            <a:ext cx="2561248" cy="1815882"/>
          </a:xfrm>
          <a:prstGeom prst="rect">
            <a:avLst/>
          </a:prstGeom>
          <a:noFill/>
        </p:spPr>
        <p:txBody>
          <a:bodyPr wrap="square" rtlCol="0">
            <a:spAutoFit/>
          </a:bodyPr>
          <a:lstStyle/>
          <a:p>
            <a:pPr algn="r"/>
            <a:r>
              <a:rPr lang="en-US" sz="2000" b="1" dirty="0">
                <a:solidFill>
                  <a:srgbClr val="008000"/>
                </a:solidFill>
                <a:latin typeface="Calibri"/>
              </a:rPr>
              <a:t>Local and Identity-specific</a:t>
            </a:r>
          </a:p>
          <a:p>
            <a:pPr algn="r"/>
            <a:r>
              <a:rPr lang="en-US" dirty="0">
                <a:solidFill>
                  <a:srgbClr val="008000"/>
                </a:solidFill>
                <a:latin typeface="Calibri"/>
              </a:rPr>
              <a:t>Urban setting</a:t>
            </a:r>
          </a:p>
          <a:p>
            <a:pPr algn="r"/>
            <a:r>
              <a:rPr lang="en-US" dirty="0">
                <a:solidFill>
                  <a:srgbClr val="008000"/>
                </a:solidFill>
                <a:latin typeface="Calibri"/>
              </a:rPr>
              <a:t>Community-based</a:t>
            </a:r>
          </a:p>
          <a:p>
            <a:pPr algn="r"/>
            <a:r>
              <a:rPr lang="en-US" dirty="0">
                <a:solidFill>
                  <a:srgbClr val="008000"/>
                </a:solidFill>
                <a:latin typeface="Calibri"/>
              </a:rPr>
              <a:t>Mentor-based</a:t>
            </a:r>
          </a:p>
          <a:p>
            <a:pPr algn="r"/>
            <a:r>
              <a:rPr lang="en-US" dirty="0">
                <a:solidFill>
                  <a:srgbClr val="008000"/>
                </a:solidFill>
                <a:latin typeface="Calibri"/>
              </a:rPr>
              <a:t>Residential, Diverse</a:t>
            </a:r>
          </a:p>
        </p:txBody>
      </p:sp>
      <p:sp>
        <p:nvSpPr>
          <p:cNvPr id="44" name="Oval 43"/>
          <p:cNvSpPr/>
          <p:nvPr/>
        </p:nvSpPr>
        <p:spPr>
          <a:xfrm>
            <a:off x="3885853" y="1934316"/>
            <a:ext cx="2201615" cy="2256117"/>
          </a:xfrm>
          <a:prstGeom prst="ellipse">
            <a:avLst/>
          </a:prstGeom>
          <a:noFill/>
          <a:ln w="38100" cmpd="sng">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latin typeface="Calibri"/>
            </a:endParaRPr>
          </a:p>
        </p:txBody>
      </p:sp>
      <p:sp>
        <p:nvSpPr>
          <p:cNvPr id="17" name="Rounded Rectangle 16"/>
          <p:cNvSpPr/>
          <p:nvPr/>
        </p:nvSpPr>
        <p:spPr>
          <a:xfrm>
            <a:off x="935474" y="2242958"/>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0" y="66114"/>
            <a:ext cx="2877316" cy="1015663"/>
          </a:xfrm>
          <a:prstGeom prst="rect">
            <a:avLst/>
          </a:prstGeom>
          <a:noFill/>
        </p:spPr>
        <p:txBody>
          <a:bodyPr wrap="square" rtlCol="0">
            <a:spAutoFit/>
          </a:bodyPr>
          <a:lstStyle/>
          <a:p>
            <a:r>
              <a:rPr lang="en-US" sz="2000" b="1" dirty="0" smtClean="0">
                <a:solidFill>
                  <a:prstClr val="black"/>
                </a:solidFill>
                <a:latin typeface="Calibri"/>
              </a:rPr>
              <a:t>Liberal Education and the </a:t>
            </a:r>
            <a:r>
              <a:rPr lang="en-US" sz="2000" b="1" dirty="0" smtClean="0">
                <a:solidFill>
                  <a:srgbClr val="FF0000"/>
                </a:solidFill>
                <a:latin typeface="Calibri"/>
              </a:rPr>
              <a:t>future</a:t>
            </a:r>
            <a:r>
              <a:rPr lang="en-US" sz="2000" b="1" i="1" dirty="0" smtClean="0">
                <a:solidFill>
                  <a:prstClr val="black"/>
                </a:solidFill>
                <a:latin typeface="Calibri"/>
              </a:rPr>
              <a:t> </a:t>
            </a:r>
            <a:r>
              <a:rPr lang="en-US" sz="2000" b="1" i="1" dirty="0" err="1">
                <a:solidFill>
                  <a:prstClr val="black"/>
                </a:solidFill>
                <a:latin typeface="Calibri"/>
              </a:rPr>
              <a:t>r</a:t>
            </a:r>
            <a:r>
              <a:rPr lang="en-US" sz="2000" b="1" i="1" dirty="0" err="1" smtClean="0">
                <a:solidFill>
                  <a:prstClr val="black"/>
                </a:solidFill>
                <a:latin typeface="Calibri"/>
              </a:rPr>
              <a:t>ecentered</a:t>
            </a:r>
            <a:r>
              <a:rPr lang="en-US" sz="2000" b="1" i="1" dirty="0" smtClean="0">
                <a:solidFill>
                  <a:prstClr val="black"/>
                </a:solidFill>
                <a:latin typeface="Calibri"/>
              </a:rPr>
              <a:t> </a:t>
            </a:r>
            <a:r>
              <a:rPr lang="en-US" sz="2000" b="1" dirty="0" smtClean="0">
                <a:solidFill>
                  <a:prstClr val="black"/>
                </a:solidFill>
                <a:latin typeface="Calibri"/>
              </a:rPr>
              <a:t>Curriculum</a:t>
            </a:r>
            <a:endParaRPr lang="en-US" sz="2000" b="1" dirty="0">
              <a:solidFill>
                <a:prstClr val="black"/>
              </a:solidFill>
              <a:latin typeface="Calibri"/>
            </a:endParaRPr>
          </a:p>
        </p:txBody>
      </p:sp>
      <p:sp>
        <p:nvSpPr>
          <p:cNvPr id="30" name="Rounded Rectangle 29"/>
          <p:cNvSpPr/>
          <p:nvPr/>
        </p:nvSpPr>
        <p:spPr>
          <a:xfrm>
            <a:off x="3455733" y="66114"/>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ounded Rectangle 30"/>
          <p:cNvSpPr/>
          <p:nvPr/>
        </p:nvSpPr>
        <p:spPr>
          <a:xfrm>
            <a:off x="6145877" y="2152237"/>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096775" y="2221997"/>
            <a:ext cx="2739380" cy="707886"/>
          </a:xfrm>
          <a:prstGeom prst="rect">
            <a:avLst/>
          </a:prstGeom>
          <a:noFill/>
        </p:spPr>
        <p:txBody>
          <a:bodyPr wrap="square" rtlCol="0">
            <a:spAutoFit/>
          </a:bodyPr>
          <a:lstStyle/>
          <a:p>
            <a:r>
              <a:rPr lang="en-US" sz="2000" b="1" dirty="0" smtClean="0">
                <a:solidFill>
                  <a:srgbClr val="FF0000"/>
                </a:solidFill>
                <a:latin typeface="Calibri"/>
              </a:rPr>
              <a:t>Contribution to a knowledge community</a:t>
            </a:r>
            <a:endParaRPr lang="en-US" sz="2000" b="1" dirty="0">
              <a:solidFill>
                <a:srgbClr val="FF0000"/>
              </a:solidFill>
              <a:latin typeface="Calibri"/>
            </a:endParaRPr>
          </a:p>
        </p:txBody>
      </p:sp>
      <p:sp>
        <p:nvSpPr>
          <p:cNvPr id="22" name="TextBox 21"/>
          <p:cNvSpPr txBox="1"/>
          <p:nvPr/>
        </p:nvSpPr>
        <p:spPr>
          <a:xfrm>
            <a:off x="1020009" y="2922464"/>
            <a:ext cx="2787284" cy="2031325"/>
          </a:xfrm>
          <a:prstGeom prst="rect">
            <a:avLst/>
          </a:prstGeom>
          <a:noFill/>
        </p:spPr>
        <p:txBody>
          <a:bodyPr wrap="square" rtlCol="0">
            <a:spAutoFit/>
          </a:bodyPr>
          <a:lstStyle/>
          <a:p>
            <a:pPr indent="-457200"/>
            <a:r>
              <a:rPr lang="en-US" dirty="0" smtClean="0">
                <a:solidFill>
                  <a:srgbClr val="FF0000"/>
                </a:solidFill>
                <a:latin typeface="Calibri"/>
              </a:rPr>
              <a:t>Unstructured complex         problems</a:t>
            </a:r>
          </a:p>
          <a:p>
            <a:pPr indent="-457200"/>
            <a:r>
              <a:rPr lang="en-US" dirty="0" smtClean="0">
                <a:solidFill>
                  <a:srgbClr val="FF0000"/>
                </a:solidFill>
                <a:latin typeface="Calibri"/>
              </a:rPr>
              <a:t>Authentic work</a:t>
            </a:r>
          </a:p>
          <a:p>
            <a:pPr indent="-457200"/>
            <a:r>
              <a:rPr lang="en-US" dirty="0" smtClean="0">
                <a:solidFill>
                  <a:srgbClr val="FF0000"/>
                </a:solidFill>
                <a:latin typeface="Calibri"/>
              </a:rPr>
              <a:t>Interdisciplinary Inquiry</a:t>
            </a:r>
          </a:p>
          <a:p>
            <a:pPr indent="-457200"/>
            <a:r>
              <a:rPr lang="en-US" dirty="0" smtClean="0">
                <a:solidFill>
                  <a:srgbClr val="FF0000"/>
                </a:solidFill>
                <a:latin typeface="Calibri"/>
              </a:rPr>
              <a:t>Social learning</a:t>
            </a:r>
          </a:p>
          <a:p>
            <a:endParaRPr lang="en-US" dirty="0" smtClean="0">
              <a:solidFill>
                <a:srgbClr val="FF0000"/>
              </a:solidFill>
              <a:latin typeface="Calibri"/>
            </a:endParaRPr>
          </a:p>
          <a:p>
            <a:endParaRPr lang="en-US" dirty="0">
              <a:solidFill>
                <a:srgbClr val="FF0000"/>
              </a:solidFill>
              <a:latin typeface="Calibri"/>
            </a:endParaRPr>
          </a:p>
        </p:txBody>
      </p:sp>
      <p:sp>
        <p:nvSpPr>
          <p:cNvPr id="36" name="TextBox 35"/>
          <p:cNvSpPr txBox="1"/>
          <p:nvPr/>
        </p:nvSpPr>
        <p:spPr>
          <a:xfrm>
            <a:off x="3976087" y="34488"/>
            <a:ext cx="1859574" cy="400110"/>
          </a:xfrm>
          <a:prstGeom prst="rect">
            <a:avLst/>
          </a:prstGeom>
          <a:noFill/>
        </p:spPr>
        <p:txBody>
          <a:bodyPr wrap="square" rtlCol="0">
            <a:spAutoFit/>
          </a:bodyPr>
          <a:lstStyle/>
          <a:p>
            <a:r>
              <a:rPr lang="en-US" sz="2000" b="1" dirty="0" smtClean="0">
                <a:solidFill>
                  <a:srgbClr val="FF0000"/>
                </a:solidFill>
                <a:latin typeface="Calibri"/>
              </a:rPr>
              <a:t>Self-authorship</a:t>
            </a:r>
            <a:endParaRPr lang="en-US" sz="2000" b="1" dirty="0">
              <a:solidFill>
                <a:srgbClr val="FF0000"/>
              </a:solidFill>
              <a:latin typeface="Calibri"/>
            </a:endParaRPr>
          </a:p>
        </p:txBody>
      </p:sp>
      <p:sp>
        <p:nvSpPr>
          <p:cNvPr id="38" name="TextBox 37"/>
          <p:cNvSpPr txBox="1"/>
          <p:nvPr/>
        </p:nvSpPr>
        <p:spPr>
          <a:xfrm>
            <a:off x="6297706" y="2257388"/>
            <a:ext cx="2748852" cy="707886"/>
          </a:xfrm>
          <a:prstGeom prst="rect">
            <a:avLst/>
          </a:prstGeom>
          <a:noFill/>
        </p:spPr>
        <p:txBody>
          <a:bodyPr wrap="square" rtlCol="0">
            <a:spAutoFit/>
          </a:bodyPr>
          <a:lstStyle/>
          <a:p>
            <a:r>
              <a:rPr lang="en-US" sz="2000" b="1" dirty="0" smtClean="0">
                <a:solidFill>
                  <a:srgbClr val="FF0000"/>
                </a:solidFill>
                <a:latin typeface="Calibri"/>
              </a:rPr>
              <a:t> Reflection and sense-making</a:t>
            </a:r>
            <a:endParaRPr lang="en-US" sz="2000" b="1" dirty="0">
              <a:solidFill>
                <a:srgbClr val="FF0000"/>
              </a:solidFill>
              <a:latin typeface="Calibri"/>
            </a:endParaRPr>
          </a:p>
        </p:txBody>
      </p:sp>
      <p:sp>
        <p:nvSpPr>
          <p:cNvPr id="39" name="TextBox 38"/>
          <p:cNvSpPr txBox="1"/>
          <p:nvPr/>
        </p:nvSpPr>
        <p:spPr>
          <a:xfrm>
            <a:off x="3825573" y="414367"/>
            <a:ext cx="2098499" cy="1477328"/>
          </a:xfrm>
          <a:prstGeom prst="rect">
            <a:avLst/>
          </a:prstGeom>
          <a:noFill/>
        </p:spPr>
        <p:txBody>
          <a:bodyPr wrap="square" rtlCol="0">
            <a:spAutoFit/>
          </a:bodyPr>
          <a:lstStyle/>
          <a:p>
            <a:pPr algn="ctr"/>
            <a:r>
              <a:rPr lang="en-US" dirty="0" smtClean="0">
                <a:solidFill>
                  <a:srgbClr val="FF0000"/>
                </a:solidFill>
                <a:latin typeface="Calibri"/>
              </a:rPr>
              <a:t>Students learn on an arc that moves them </a:t>
            </a:r>
            <a:r>
              <a:rPr lang="en-US" b="1" dirty="0" smtClean="0">
                <a:solidFill>
                  <a:srgbClr val="FF0000"/>
                </a:solidFill>
                <a:latin typeface="Calibri"/>
              </a:rPr>
              <a:t>inward</a:t>
            </a:r>
            <a:r>
              <a:rPr lang="en-US" dirty="0" smtClean="0">
                <a:solidFill>
                  <a:srgbClr val="FF0000"/>
                </a:solidFill>
                <a:latin typeface="Calibri"/>
              </a:rPr>
              <a:t> and </a:t>
            </a:r>
            <a:r>
              <a:rPr lang="en-US" b="1" dirty="0" smtClean="0">
                <a:solidFill>
                  <a:srgbClr val="FF0000"/>
                </a:solidFill>
                <a:latin typeface="Calibri"/>
              </a:rPr>
              <a:t>outward</a:t>
            </a:r>
          </a:p>
          <a:p>
            <a:endParaRPr lang="en-US" dirty="0">
              <a:solidFill>
                <a:srgbClr val="FF0000"/>
              </a:solidFill>
              <a:latin typeface="Calibri"/>
            </a:endParaRPr>
          </a:p>
        </p:txBody>
      </p:sp>
      <p:sp>
        <p:nvSpPr>
          <p:cNvPr id="40" name="TextBox 39"/>
          <p:cNvSpPr txBox="1"/>
          <p:nvPr/>
        </p:nvSpPr>
        <p:spPr>
          <a:xfrm>
            <a:off x="6382739" y="2929883"/>
            <a:ext cx="2561248" cy="2031325"/>
          </a:xfrm>
          <a:prstGeom prst="rect">
            <a:avLst/>
          </a:prstGeom>
          <a:noFill/>
        </p:spPr>
        <p:txBody>
          <a:bodyPr wrap="square" rtlCol="0">
            <a:spAutoFit/>
          </a:bodyPr>
          <a:lstStyle/>
          <a:p>
            <a:pPr algn="r"/>
            <a:r>
              <a:rPr lang="en-US" dirty="0" smtClean="0">
                <a:solidFill>
                  <a:srgbClr val="FF0000"/>
                </a:solidFill>
                <a:latin typeface="Calibri"/>
              </a:rPr>
              <a:t>Opportunities for integrating theory and practice, connecting disparate learning experiences</a:t>
            </a:r>
            <a:endParaRPr lang="en-US" b="1" dirty="0" smtClean="0">
              <a:solidFill>
                <a:srgbClr val="FF0000"/>
              </a:solidFill>
              <a:latin typeface="Calibri"/>
            </a:endParaRPr>
          </a:p>
          <a:p>
            <a:pPr algn="r"/>
            <a:endParaRPr lang="en-US" dirty="0" smtClean="0">
              <a:solidFill>
                <a:srgbClr val="FF0000"/>
              </a:solidFill>
              <a:latin typeface="Calibri"/>
            </a:endParaRPr>
          </a:p>
          <a:p>
            <a:endParaRPr lang="en-US" dirty="0">
              <a:solidFill>
                <a:srgbClr val="FF0000"/>
              </a:solidFill>
              <a:latin typeface="Calibri"/>
            </a:endParaRPr>
          </a:p>
        </p:txBody>
      </p:sp>
      <p:sp>
        <p:nvSpPr>
          <p:cNvPr id="24" name="Right Arrow 23"/>
          <p:cNvSpPr/>
          <p:nvPr/>
        </p:nvSpPr>
        <p:spPr>
          <a:xfrm>
            <a:off x="5933715" y="3003952"/>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ight Arrow 40"/>
          <p:cNvSpPr/>
          <p:nvPr/>
        </p:nvSpPr>
        <p:spPr>
          <a:xfrm rot="16200000">
            <a:off x="4718768" y="1812502"/>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ight Arrow 41"/>
          <p:cNvSpPr/>
          <p:nvPr/>
        </p:nvSpPr>
        <p:spPr>
          <a:xfrm rot="10800000">
            <a:off x="3632336" y="3125384"/>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TextBox 25"/>
          <p:cNvSpPr txBox="1"/>
          <p:nvPr/>
        </p:nvSpPr>
        <p:spPr>
          <a:xfrm>
            <a:off x="3734774" y="5435147"/>
            <a:ext cx="2438477" cy="923330"/>
          </a:xfrm>
          <a:prstGeom prst="rect">
            <a:avLst/>
          </a:prstGeom>
          <a:noFill/>
        </p:spPr>
        <p:txBody>
          <a:bodyPr wrap="square" rtlCol="0">
            <a:spAutoFit/>
          </a:bodyPr>
          <a:lstStyle/>
          <a:p>
            <a:pPr algn="ctr"/>
            <a:r>
              <a:rPr lang="en-US" b="1" dirty="0" smtClean="0">
                <a:solidFill>
                  <a:srgbClr val="FF0000"/>
                </a:solidFill>
                <a:latin typeface="Calibri"/>
              </a:rPr>
              <a:t>DESIGN CHALLENGE: How do we design for this center? </a:t>
            </a:r>
            <a:endParaRPr lang="en-US" b="1" dirty="0">
              <a:solidFill>
                <a:srgbClr val="FF0000"/>
              </a:solidFill>
              <a:latin typeface="Calibri"/>
            </a:endParaRPr>
          </a:p>
        </p:txBody>
      </p:sp>
      <p:sp>
        <p:nvSpPr>
          <p:cNvPr id="2" name="TextBox 1"/>
          <p:cNvSpPr txBox="1"/>
          <p:nvPr/>
        </p:nvSpPr>
        <p:spPr>
          <a:xfrm>
            <a:off x="585023" y="1318357"/>
            <a:ext cx="2292293" cy="369332"/>
          </a:xfrm>
          <a:prstGeom prst="rect">
            <a:avLst/>
          </a:prstGeom>
          <a:noFill/>
        </p:spPr>
        <p:txBody>
          <a:bodyPr wrap="square" rtlCol="0">
            <a:spAutoFit/>
          </a:bodyPr>
          <a:lstStyle/>
          <a:p>
            <a:r>
              <a:rPr lang="en-US" dirty="0" smtClean="0"/>
              <a:t>Formal learning</a:t>
            </a:r>
            <a:endParaRPr lang="en-US" dirty="0"/>
          </a:p>
        </p:txBody>
      </p:sp>
      <p:sp>
        <p:nvSpPr>
          <p:cNvPr id="6" name="TextBox 5"/>
          <p:cNvSpPr txBox="1"/>
          <p:nvPr/>
        </p:nvSpPr>
        <p:spPr>
          <a:xfrm>
            <a:off x="7160180" y="1266757"/>
            <a:ext cx="2185170" cy="369332"/>
          </a:xfrm>
          <a:prstGeom prst="rect">
            <a:avLst/>
          </a:prstGeom>
          <a:noFill/>
        </p:spPr>
        <p:txBody>
          <a:bodyPr wrap="square" rtlCol="0">
            <a:spAutoFit/>
          </a:bodyPr>
          <a:lstStyle/>
          <a:p>
            <a:r>
              <a:rPr lang="en-US" dirty="0" smtClean="0"/>
              <a:t>Informal learning</a:t>
            </a:r>
            <a:endParaRPr lang="en-US" dirty="0"/>
          </a:p>
        </p:txBody>
      </p:sp>
    </p:spTree>
    <p:extLst>
      <p:ext uri="{BB962C8B-B14F-4D97-AF65-F5344CB8AC3E}">
        <p14:creationId xmlns:p14="http://schemas.microsoft.com/office/powerpoint/2010/main" val="373715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2449048" y="1751812"/>
            <a:ext cx="4097582" cy="3197733"/>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3031067" y="2065868"/>
            <a:ext cx="2980267" cy="2677656"/>
          </a:xfrm>
          <a:prstGeom prst="rect">
            <a:avLst/>
          </a:prstGeom>
          <a:noFill/>
        </p:spPr>
        <p:txBody>
          <a:bodyPr wrap="square" rtlCol="0">
            <a:spAutoFit/>
          </a:bodyPr>
          <a:lstStyle/>
          <a:p>
            <a:pPr algn="ctr"/>
            <a:r>
              <a:rPr lang="en-US" sz="2800" dirty="0">
                <a:solidFill>
                  <a:srgbClr val="FFFFFF"/>
                </a:solidFill>
                <a:latin typeface="Calibri"/>
              </a:rPr>
              <a:t>What difference </a:t>
            </a:r>
            <a:r>
              <a:rPr lang="en-US" sz="2800" i="1" dirty="0">
                <a:solidFill>
                  <a:srgbClr val="FFFFFF"/>
                </a:solidFill>
                <a:latin typeface="Calibri"/>
              </a:rPr>
              <a:t>could</a:t>
            </a:r>
            <a:r>
              <a:rPr lang="en-US" sz="2800" dirty="0">
                <a:solidFill>
                  <a:srgbClr val="FFFFFF"/>
                </a:solidFill>
                <a:latin typeface="Calibri"/>
              </a:rPr>
              <a:t> </a:t>
            </a:r>
            <a:r>
              <a:rPr lang="en-US" sz="2800" dirty="0" smtClean="0">
                <a:solidFill>
                  <a:srgbClr val="FFFFFF"/>
                </a:solidFill>
                <a:latin typeface="Calibri"/>
              </a:rPr>
              <a:t>Learning Portfolios </a:t>
            </a:r>
            <a:r>
              <a:rPr lang="en-US" sz="2800" dirty="0">
                <a:solidFill>
                  <a:srgbClr val="FFFFFF"/>
                </a:solidFill>
                <a:latin typeface="Calibri"/>
              </a:rPr>
              <a:t>make to the </a:t>
            </a:r>
          </a:p>
          <a:p>
            <a:pPr algn="ctr"/>
            <a:r>
              <a:rPr lang="en-US" sz="2800" dirty="0">
                <a:solidFill>
                  <a:srgbClr val="FFFFFF"/>
                </a:solidFill>
                <a:latin typeface="Calibri"/>
              </a:rPr>
              <a:t>future of higher education? </a:t>
            </a:r>
          </a:p>
        </p:txBody>
      </p:sp>
    </p:spTree>
    <p:extLst>
      <p:ext uri="{BB962C8B-B14F-4D97-AF65-F5344CB8AC3E}">
        <p14:creationId xmlns:p14="http://schemas.microsoft.com/office/powerpoint/2010/main" val="1470068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092" y="152818"/>
            <a:ext cx="8391501" cy="1745165"/>
          </a:xfrm>
        </p:spPr>
        <p:txBody>
          <a:bodyPr>
            <a:normAutofit/>
          </a:bodyPr>
          <a:lstStyle/>
          <a:p>
            <a:pPr marL="0" lvl="0" indent="0">
              <a:buNone/>
            </a:pPr>
            <a:r>
              <a:rPr lang="en-US" dirty="0">
                <a:solidFill>
                  <a:srgbClr val="FFFFFF"/>
                </a:solidFill>
              </a:rPr>
              <a:t>How do we create an </a:t>
            </a:r>
            <a:r>
              <a:rPr lang="en-US" dirty="0">
                <a:solidFill>
                  <a:srgbClr val="FF6600"/>
                </a:solidFill>
              </a:rPr>
              <a:t>integrated learning experience </a:t>
            </a:r>
            <a:r>
              <a:rPr lang="en-US" dirty="0">
                <a:solidFill>
                  <a:srgbClr val="FFFFFF"/>
                </a:solidFill>
              </a:rPr>
              <a:t>for students across an increasingly disintegrated set of structures and contexts? </a:t>
            </a:r>
            <a:endParaRPr lang="en-US" dirty="0" smtClean="0">
              <a:solidFill>
                <a:srgbClr val="FFFFFF"/>
              </a:solidFill>
            </a:endParaRPr>
          </a:p>
          <a:p>
            <a:pPr marL="0" lvl="0" indent="0">
              <a:buNone/>
            </a:pPr>
            <a:endParaRPr lang="en-US" dirty="0" smtClean="0">
              <a:solidFill>
                <a:srgbClr val="FFFFFF"/>
              </a:solidFill>
            </a:endParaRPr>
          </a:p>
          <a:p>
            <a:pPr marL="0" lvl="0" indent="0">
              <a:buNone/>
            </a:pPr>
            <a:endParaRPr lang="en-US" dirty="0">
              <a:solidFill>
                <a:srgbClr val="FFFFFF"/>
              </a:solidFill>
            </a:endParaRPr>
          </a:p>
        </p:txBody>
      </p:sp>
      <p:sp>
        <p:nvSpPr>
          <p:cNvPr id="5" name="TextBox 4"/>
          <p:cNvSpPr txBox="1"/>
          <p:nvPr/>
        </p:nvSpPr>
        <p:spPr>
          <a:xfrm>
            <a:off x="964413" y="2198381"/>
            <a:ext cx="8179587" cy="1661993"/>
          </a:xfrm>
          <a:prstGeom prst="rect">
            <a:avLst/>
          </a:prstGeom>
          <a:noFill/>
        </p:spPr>
        <p:txBody>
          <a:bodyPr wrap="square" rtlCol="0">
            <a:spAutoFit/>
          </a:bodyPr>
          <a:lstStyle/>
          <a:p>
            <a:r>
              <a:rPr lang="en-US" sz="2800" dirty="0">
                <a:solidFill>
                  <a:srgbClr val="FFFFFF"/>
                </a:solidFill>
                <a:latin typeface="Calibri"/>
              </a:rPr>
              <a:t>How do we define education, and </a:t>
            </a:r>
            <a:r>
              <a:rPr lang="en-US" sz="2800" dirty="0">
                <a:solidFill>
                  <a:srgbClr val="FF6600"/>
                </a:solidFill>
                <a:latin typeface="Calibri"/>
              </a:rPr>
              <a:t>assess learning broadly</a:t>
            </a:r>
            <a:r>
              <a:rPr lang="en-US" sz="2800" dirty="0">
                <a:solidFill>
                  <a:srgbClr val="FFFFFF"/>
                </a:solidFill>
                <a:latin typeface="Calibri"/>
              </a:rPr>
              <a:t>, in a context that is increasingly narrowing on granular certification and instrumental metrics? </a:t>
            </a:r>
          </a:p>
          <a:p>
            <a:endParaRPr lang="en-US" dirty="0">
              <a:solidFill>
                <a:srgbClr val="FFFFFF"/>
              </a:solidFill>
              <a:latin typeface="Calibri"/>
            </a:endParaRPr>
          </a:p>
        </p:txBody>
      </p:sp>
      <p:sp>
        <p:nvSpPr>
          <p:cNvPr id="7" name="TextBox 6"/>
          <p:cNvSpPr txBox="1"/>
          <p:nvPr/>
        </p:nvSpPr>
        <p:spPr>
          <a:xfrm>
            <a:off x="368694" y="4180344"/>
            <a:ext cx="8357108" cy="2677656"/>
          </a:xfrm>
          <a:prstGeom prst="rect">
            <a:avLst/>
          </a:prstGeom>
          <a:noFill/>
        </p:spPr>
        <p:txBody>
          <a:bodyPr wrap="square" rtlCol="0">
            <a:spAutoFit/>
          </a:bodyPr>
          <a:lstStyle/>
          <a:p>
            <a:r>
              <a:rPr lang="en-US" sz="2800" dirty="0">
                <a:solidFill>
                  <a:srgbClr val="FFFFFF"/>
                </a:solidFill>
                <a:latin typeface="Calibri"/>
              </a:rPr>
              <a:t>How do we articulate a sense of </a:t>
            </a:r>
            <a:r>
              <a:rPr lang="en-US" sz="2800" dirty="0">
                <a:solidFill>
                  <a:srgbClr val="FF6600"/>
                </a:solidFill>
                <a:latin typeface="Calibri"/>
              </a:rPr>
              <a:t>institutional distinctiveness </a:t>
            </a:r>
            <a:r>
              <a:rPr lang="en-US" sz="2800" dirty="0">
                <a:solidFill>
                  <a:srgbClr val="FFFFFF"/>
                </a:solidFill>
                <a:latin typeface="Calibri"/>
              </a:rPr>
              <a:t>– one that incorporates the contributions of faculty and the campus learning community—in an era of where large portions of the curriculum may become </a:t>
            </a:r>
            <a:r>
              <a:rPr lang="en-US" sz="2800" dirty="0" err="1">
                <a:solidFill>
                  <a:srgbClr val="FFFFFF"/>
                </a:solidFill>
                <a:latin typeface="Calibri"/>
              </a:rPr>
              <a:t>commodified</a:t>
            </a:r>
            <a:r>
              <a:rPr lang="en-US" sz="2800" dirty="0">
                <a:solidFill>
                  <a:srgbClr val="FFFFFF"/>
                </a:solidFill>
                <a:latin typeface="Calibri"/>
              </a:rPr>
              <a:t>, generic and interchangeable? </a:t>
            </a:r>
          </a:p>
          <a:p>
            <a:endParaRPr lang="en-US" sz="2800" dirty="0">
              <a:solidFill>
                <a:prstClr val="black"/>
              </a:solidFill>
              <a:latin typeface="Calibri"/>
            </a:endParaRPr>
          </a:p>
        </p:txBody>
      </p:sp>
    </p:spTree>
    <p:extLst>
      <p:ext uri="{BB962C8B-B14F-4D97-AF65-F5344CB8AC3E}">
        <p14:creationId xmlns:p14="http://schemas.microsoft.com/office/powerpoint/2010/main" val="1233494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731" y="41418"/>
            <a:ext cx="8229600" cy="760779"/>
          </a:xfrm>
        </p:spPr>
        <p:txBody>
          <a:bodyPr>
            <a:noAutofit/>
          </a:bodyPr>
          <a:lstStyle/>
          <a:p>
            <a:r>
              <a:rPr lang="en-US" sz="2800" dirty="0" smtClean="0">
                <a:solidFill>
                  <a:schemeClr val="bg1"/>
                </a:solidFill>
              </a:rPr>
              <a:t>Jack </a:t>
            </a:r>
            <a:r>
              <a:rPr lang="en-US" sz="2800" dirty="0" err="1" smtClean="0">
                <a:solidFill>
                  <a:schemeClr val="bg1"/>
                </a:solidFill>
              </a:rPr>
              <a:t>DeGioia</a:t>
            </a:r>
            <a:r>
              <a:rPr lang="en-US" sz="2800" dirty="0" smtClean="0">
                <a:solidFill>
                  <a:schemeClr val="bg1"/>
                </a:solidFill>
              </a:rPr>
              <a:t>, President, Georgetown </a:t>
            </a:r>
            <a:r>
              <a:rPr lang="en-US" sz="2800" dirty="0" smtClean="0">
                <a:solidFill>
                  <a:srgbClr val="FFFFFF"/>
                </a:solidFill>
              </a:rPr>
              <a:t> </a:t>
            </a:r>
            <a:br>
              <a:rPr lang="en-US" sz="2800" dirty="0" smtClean="0">
                <a:solidFill>
                  <a:srgbClr val="FFFFFF"/>
                </a:solidFill>
              </a:rPr>
            </a:br>
            <a:r>
              <a:rPr lang="en-US" sz="1800" dirty="0" smtClean="0">
                <a:solidFill>
                  <a:srgbClr val="FFFFFF"/>
                </a:solidFill>
              </a:rPr>
              <a:t> </a:t>
            </a:r>
            <a:endParaRPr lang="en-US" sz="1800" i="1" dirty="0">
              <a:solidFill>
                <a:srgbClr val="FFFFFF"/>
              </a:solidFill>
            </a:endParaRPr>
          </a:p>
        </p:txBody>
      </p:sp>
      <p:sp>
        <p:nvSpPr>
          <p:cNvPr id="3" name="TextBox 2"/>
          <p:cNvSpPr txBox="1"/>
          <p:nvPr/>
        </p:nvSpPr>
        <p:spPr>
          <a:xfrm>
            <a:off x="804333" y="2822611"/>
            <a:ext cx="7727244" cy="3785652"/>
          </a:xfrm>
          <a:prstGeom prst="rect">
            <a:avLst/>
          </a:prstGeom>
          <a:noFill/>
        </p:spPr>
        <p:txBody>
          <a:bodyPr wrap="square" rtlCol="0">
            <a:spAutoFit/>
          </a:bodyPr>
          <a:lstStyle/>
          <a:p>
            <a:r>
              <a:rPr lang="en-US" sz="2400" dirty="0" smtClean="0">
                <a:solidFill>
                  <a:srgbClr val="FFFFFF"/>
                </a:solidFill>
                <a:latin typeface="Calibri"/>
              </a:rPr>
              <a:t>Three interlocking and inseparable elements of the University: </a:t>
            </a:r>
          </a:p>
          <a:p>
            <a:endParaRPr lang="en-US" sz="2400" dirty="0">
              <a:solidFill>
                <a:srgbClr val="FFFF00"/>
              </a:solidFill>
              <a:latin typeface="Calibri"/>
            </a:endParaRPr>
          </a:p>
          <a:p>
            <a:pPr marL="342900" indent="-342900">
              <a:buFont typeface="Arial"/>
              <a:buChar char="•"/>
            </a:pPr>
            <a:r>
              <a:rPr lang="en-US" sz="2800" dirty="0" smtClean="0">
                <a:solidFill>
                  <a:srgbClr val="FFFF00"/>
                </a:solidFill>
                <a:latin typeface="Calibri"/>
              </a:rPr>
              <a:t>Formation of men and women</a:t>
            </a:r>
          </a:p>
          <a:p>
            <a:pPr marL="342900" indent="-342900">
              <a:buFont typeface="Arial"/>
              <a:buChar char="•"/>
            </a:pPr>
            <a:endParaRPr lang="en-US" sz="2800" dirty="0">
              <a:solidFill>
                <a:srgbClr val="FFFF00"/>
              </a:solidFill>
              <a:latin typeface="Calibri"/>
            </a:endParaRPr>
          </a:p>
          <a:p>
            <a:pPr marL="342900" indent="-342900">
              <a:buFont typeface="Arial"/>
              <a:buChar char="•"/>
            </a:pPr>
            <a:r>
              <a:rPr lang="en-US" sz="2800" dirty="0" smtClean="0">
                <a:solidFill>
                  <a:srgbClr val="FFFF00"/>
                </a:solidFill>
                <a:latin typeface="Calibri"/>
              </a:rPr>
              <a:t>Knowledge-creation through scholarship and research</a:t>
            </a:r>
          </a:p>
          <a:p>
            <a:pPr marL="342900" indent="-342900">
              <a:buFont typeface="Arial"/>
              <a:buChar char="•"/>
            </a:pPr>
            <a:endParaRPr lang="en-US" sz="2800" dirty="0">
              <a:solidFill>
                <a:srgbClr val="FFFF00"/>
              </a:solidFill>
              <a:latin typeface="Calibri"/>
            </a:endParaRPr>
          </a:p>
          <a:p>
            <a:pPr marL="342900" indent="-342900">
              <a:buFont typeface="Arial"/>
              <a:buChar char="•"/>
            </a:pPr>
            <a:r>
              <a:rPr lang="en-US" sz="2800" dirty="0" smtClean="0">
                <a:solidFill>
                  <a:srgbClr val="FFFF00"/>
                </a:solidFill>
                <a:latin typeface="Calibri"/>
              </a:rPr>
              <a:t>Public Good and the Common Good </a:t>
            </a:r>
            <a:endParaRPr lang="en-US" sz="2800" dirty="0">
              <a:solidFill>
                <a:srgbClr val="FFFF00"/>
              </a:solidFill>
              <a:latin typeface="Calibri"/>
            </a:endParaRPr>
          </a:p>
        </p:txBody>
      </p:sp>
      <p:pic>
        <p:nvPicPr>
          <p:cNvPr id="4" name="Picture 3" descr="jack.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892" y="900855"/>
            <a:ext cx="3128313" cy="1739576"/>
          </a:xfrm>
          <a:prstGeom prst="rect">
            <a:avLst/>
          </a:prstGeom>
        </p:spPr>
      </p:pic>
      <p:pic>
        <p:nvPicPr>
          <p:cNvPr id="5" name="Picture 4" descr="launch.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36" y="802197"/>
            <a:ext cx="2571356" cy="1916063"/>
          </a:xfrm>
          <a:prstGeom prst="rect">
            <a:avLst/>
          </a:prstGeom>
        </p:spPr>
      </p:pic>
    </p:spTree>
    <p:extLst>
      <p:ext uri="{BB962C8B-B14F-4D97-AF65-F5344CB8AC3E}">
        <p14:creationId xmlns:p14="http://schemas.microsoft.com/office/powerpoint/2010/main" val="89929091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121379" y="1927595"/>
            <a:ext cx="2424450" cy="646331"/>
          </a:xfrm>
          <a:prstGeom prst="rect">
            <a:avLst/>
          </a:prstGeom>
          <a:noFill/>
        </p:spPr>
        <p:txBody>
          <a:bodyPr wrap="square" rtlCol="0">
            <a:spAutoFit/>
          </a:bodyPr>
          <a:lstStyle/>
          <a:p>
            <a:pPr algn="ctr"/>
            <a:r>
              <a:rPr lang="en-US" sz="3600" b="1" dirty="0" smtClean="0">
                <a:solidFill>
                  <a:prstClr val="white"/>
                </a:solidFill>
                <a:latin typeface="Calibri"/>
              </a:rPr>
              <a:t>Formation</a:t>
            </a:r>
          </a:p>
        </p:txBody>
      </p:sp>
      <p:sp>
        <p:nvSpPr>
          <p:cNvPr id="4" name="TextBox 3"/>
          <p:cNvSpPr txBox="1"/>
          <p:nvPr/>
        </p:nvSpPr>
        <p:spPr>
          <a:xfrm>
            <a:off x="2601853" y="4253147"/>
            <a:ext cx="3614156" cy="646331"/>
          </a:xfrm>
          <a:prstGeom prst="rect">
            <a:avLst/>
          </a:prstGeom>
          <a:noFill/>
        </p:spPr>
        <p:txBody>
          <a:bodyPr wrap="square" rtlCol="0">
            <a:spAutoFit/>
          </a:bodyPr>
          <a:lstStyle/>
          <a:p>
            <a:pPr algn="ctr"/>
            <a:r>
              <a:rPr lang="en-US" sz="3600" b="1" dirty="0" smtClean="0">
                <a:solidFill>
                  <a:prstClr val="white"/>
                </a:solidFill>
                <a:latin typeface="Calibri"/>
              </a:rPr>
              <a:t>Transformation</a:t>
            </a:r>
          </a:p>
        </p:txBody>
      </p:sp>
      <p:sp>
        <p:nvSpPr>
          <p:cNvPr id="5" name="TextBox 4"/>
          <p:cNvSpPr txBox="1"/>
          <p:nvPr/>
        </p:nvSpPr>
        <p:spPr>
          <a:xfrm>
            <a:off x="3059425" y="3110217"/>
            <a:ext cx="2424450" cy="646331"/>
          </a:xfrm>
          <a:prstGeom prst="rect">
            <a:avLst/>
          </a:prstGeom>
          <a:noFill/>
        </p:spPr>
        <p:txBody>
          <a:bodyPr wrap="square" rtlCol="0">
            <a:spAutoFit/>
          </a:bodyPr>
          <a:lstStyle/>
          <a:p>
            <a:pPr algn="ctr"/>
            <a:r>
              <a:rPr lang="en-US" sz="3600" b="1" dirty="0" smtClean="0">
                <a:solidFill>
                  <a:prstClr val="white"/>
                </a:solidFill>
                <a:latin typeface="Calibri"/>
              </a:rPr>
              <a:t>Integration</a:t>
            </a:r>
          </a:p>
        </p:txBody>
      </p:sp>
    </p:spTree>
    <p:extLst>
      <p:ext uri="{BB962C8B-B14F-4D97-AF65-F5344CB8AC3E}">
        <p14:creationId xmlns:p14="http://schemas.microsoft.com/office/powerpoint/2010/main" val="911851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478271" y="1411123"/>
            <a:ext cx="2710869" cy="23374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Oval 4"/>
          <p:cNvSpPr/>
          <p:nvPr/>
        </p:nvSpPr>
        <p:spPr>
          <a:xfrm>
            <a:off x="4630971" y="3653126"/>
            <a:ext cx="2632364" cy="218014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Oval 5"/>
          <p:cNvSpPr/>
          <p:nvPr/>
        </p:nvSpPr>
        <p:spPr>
          <a:xfrm>
            <a:off x="2039562" y="3732796"/>
            <a:ext cx="2572327" cy="214745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Oval 6"/>
          <p:cNvSpPr/>
          <p:nvPr/>
        </p:nvSpPr>
        <p:spPr>
          <a:xfrm>
            <a:off x="1042379" y="1521153"/>
            <a:ext cx="2572327" cy="23437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Oval 7"/>
          <p:cNvSpPr/>
          <p:nvPr/>
        </p:nvSpPr>
        <p:spPr>
          <a:xfrm>
            <a:off x="3025746" y="121659"/>
            <a:ext cx="2944035" cy="22432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TextBox 9"/>
          <p:cNvSpPr txBox="1"/>
          <p:nvPr/>
        </p:nvSpPr>
        <p:spPr>
          <a:xfrm>
            <a:off x="3224811" y="403668"/>
            <a:ext cx="2632365" cy="1692771"/>
          </a:xfrm>
          <a:prstGeom prst="rect">
            <a:avLst/>
          </a:prstGeom>
          <a:noFill/>
        </p:spPr>
        <p:txBody>
          <a:bodyPr wrap="square" rtlCol="0">
            <a:spAutoFit/>
          </a:bodyPr>
          <a:lstStyle/>
          <a:p>
            <a:pPr algn="ctr"/>
            <a:r>
              <a:rPr lang="en-US" sz="2400" b="1" u="sng" dirty="0" smtClean="0">
                <a:solidFill>
                  <a:prstClr val="black"/>
                </a:solidFill>
                <a:latin typeface="Calibri"/>
              </a:rPr>
              <a:t>Learning to learn</a:t>
            </a:r>
            <a:r>
              <a:rPr lang="en-US" sz="2000" b="1" u="sng" dirty="0" smtClean="0">
                <a:solidFill>
                  <a:prstClr val="black"/>
                </a:solidFill>
                <a:latin typeface="Calibri"/>
              </a:rPr>
              <a:t>: </a:t>
            </a:r>
          </a:p>
          <a:p>
            <a:pPr algn="ctr"/>
            <a:r>
              <a:rPr lang="en-US" sz="2000" dirty="0" smtClean="0">
                <a:solidFill>
                  <a:prstClr val="black"/>
                </a:solidFill>
                <a:latin typeface="Calibri"/>
              </a:rPr>
              <a:t>Empowered as independent learners, with curiosity and intellectual agility.</a:t>
            </a:r>
            <a:endParaRPr lang="en-US" sz="2000" dirty="0">
              <a:solidFill>
                <a:prstClr val="black"/>
              </a:solidFill>
              <a:latin typeface="Calibri"/>
            </a:endParaRPr>
          </a:p>
        </p:txBody>
      </p:sp>
      <p:sp>
        <p:nvSpPr>
          <p:cNvPr id="11" name="TextBox 10"/>
          <p:cNvSpPr txBox="1"/>
          <p:nvPr/>
        </p:nvSpPr>
        <p:spPr>
          <a:xfrm>
            <a:off x="1125209" y="1738916"/>
            <a:ext cx="2309090" cy="2308324"/>
          </a:xfrm>
          <a:prstGeom prst="rect">
            <a:avLst/>
          </a:prstGeom>
          <a:noFill/>
        </p:spPr>
        <p:txBody>
          <a:bodyPr wrap="square" rtlCol="0">
            <a:spAutoFit/>
          </a:bodyPr>
          <a:lstStyle/>
          <a:p>
            <a:pPr algn="ctr"/>
            <a:r>
              <a:rPr lang="en-US" sz="2400" b="1" u="sng" dirty="0" smtClean="0">
                <a:solidFill>
                  <a:prstClr val="black"/>
                </a:solidFill>
                <a:latin typeface="Calibri"/>
              </a:rPr>
              <a:t>Integration</a:t>
            </a:r>
            <a:r>
              <a:rPr lang="en-US" sz="2000" b="1" dirty="0" smtClean="0">
                <a:solidFill>
                  <a:prstClr val="black"/>
                </a:solidFill>
                <a:latin typeface="Calibri"/>
              </a:rPr>
              <a:t>: </a:t>
            </a:r>
            <a:r>
              <a:rPr lang="en-US" sz="2000" dirty="0" smtClean="0">
                <a:solidFill>
                  <a:prstClr val="black"/>
                </a:solidFill>
                <a:latin typeface="Calibri"/>
              </a:rPr>
              <a:t>Develop interior freedom and an integrated sense of  </a:t>
            </a:r>
          </a:p>
          <a:p>
            <a:pPr algn="ctr"/>
            <a:r>
              <a:rPr lang="en-US" sz="2000" dirty="0">
                <a:solidFill>
                  <a:prstClr val="black"/>
                </a:solidFill>
                <a:latin typeface="Calibri"/>
              </a:rPr>
              <a:t>p</a:t>
            </a:r>
            <a:r>
              <a:rPr lang="en-US" sz="2000" dirty="0" smtClean="0">
                <a:solidFill>
                  <a:prstClr val="black"/>
                </a:solidFill>
                <a:latin typeface="Calibri"/>
              </a:rPr>
              <a:t>urpose and</a:t>
            </a:r>
            <a:endParaRPr lang="en-US" sz="2000" dirty="0">
              <a:solidFill>
                <a:prstClr val="black"/>
              </a:solidFill>
              <a:latin typeface="Calibri"/>
            </a:endParaRPr>
          </a:p>
          <a:p>
            <a:pPr algn="ctr"/>
            <a:r>
              <a:rPr lang="en-US" sz="2000" dirty="0" smtClean="0">
                <a:solidFill>
                  <a:prstClr val="black"/>
                </a:solidFill>
                <a:latin typeface="Calibri"/>
              </a:rPr>
              <a:t>identity</a:t>
            </a:r>
          </a:p>
          <a:p>
            <a:pPr algn="ctr"/>
            <a:endParaRPr lang="en-US" sz="2000" b="1" dirty="0">
              <a:solidFill>
                <a:prstClr val="black"/>
              </a:solidFill>
              <a:latin typeface="Calibri"/>
            </a:endParaRPr>
          </a:p>
        </p:txBody>
      </p:sp>
      <p:sp>
        <p:nvSpPr>
          <p:cNvPr id="12" name="TextBox 11"/>
          <p:cNvSpPr txBox="1"/>
          <p:nvPr/>
        </p:nvSpPr>
        <p:spPr>
          <a:xfrm>
            <a:off x="2122392" y="3899438"/>
            <a:ext cx="2244731" cy="1692771"/>
          </a:xfrm>
          <a:prstGeom prst="rect">
            <a:avLst/>
          </a:prstGeom>
          <a:noFill/>
        </p:spPr>
        <p:txBody>
          <a:bodyPr wrap="square" rtlCol="0">
            <a:spAutoFit/>
          </a:bodyPr>
          <a:lstStyle/>
          <a:p>
            <a:pPr algn="ctr"/>
            <a:r>
              <a:rPr lang="en-US" sz="2400" b="1" u="sng" dirty="0" smtClean="0">
                <a:solidFill>
                  <a:prstClr val="black"/>
                </a:solidFill>
                <a:latin typeface="Calibri"/>
              </a:rPr>
              <a:t>Empathy</a:t>
            </a:r>
            <a:r>
              <a:rPr lang="en-US" sz="2000" b="1" u="sng" dirty="0" smtClean="0">
                <a:solidFill>
                  <a:prstClr val="black"/>
                </a:solidFill>
                <a:latin typeface="Calibri"/>
              </a:rPr>
              <a:t>: </a:t>
            </a:r>
          </a:p>
          <a:p>
            <a:pPr algn="ctr"/>
            <a:r>
              <a:rPr lang="en-US" sz="2000" dirty="0" smtClean="0">
                <a:solidFill>
                  <a:prstClr val="black"/>
                </a:solidFill>
                <a:latin typeface="Calibri"/>
              </a:rPr>
              <a:t>Openness and ethical stance to others, with a</a:t>
            </a:r>
          </a:p>
          <a:p>
            <a:pPr algn="ctr"/>
            <a:r>
              <a:rPr lang="en-US" sz="2000" dirty="0">
                <a:solidFill>
                  <a:prstClr val="black"/>
                </a:solidFill>
                <a:latin typeface="Calibri"/>
              </a:rPr>
              <a:t>g</a:t>
            </a:r>
            <a:r>
              <a:rPr lang="en-US" sz="2000" dirty="0" smtClean="0">
                <a:solidFill>
                  <a:prstClr val="black"/>
                </a:solidFill>
                <a:latin typeface="Calibri"/>
              </a:rPr>
              <a:t>lobal horizon</a:t>
            </a:r>
            <a:endParaRPr lang="en-US" sz="2000" dirty="0">
              <a:solidFill>
                <a:prstClr val="black"/>
              </a:solidFill>
              <a:latin typeface="Calibri"/>
            </a:endParaRPr>
          </a:p>
        </p:txBody>
      </p:sp>
      <p:sp>
        <p:nvSpPr>
          <p:cNvPr id="13" name="TextBox 12"/>
          <p:cNvSpPr txBox="1"/>
          <p:nvPr/>
        </p:nvSpPr>
        <p:spPr>
          <a:xfrm>
            <a:off x="5686088" y="1595849"/>
            <a:ext cx="2419529" cy="2000548"/>
          </a:xfrm>
          <a:prstGeom prst="rect">
            <a:avLst/>
          </a:prstGeom>
          <a:noFill/>
        </p:spPr>
        <p:txBody>
          <a:bodyPr wrap="square" rtlCol="0">
            <a:spAutoFit/>
          </a:bodyPr>
          <a:lstStyle/>
          <a:p>
            <a:pPr algn="ctr"/>
            <a:r>
              <a:rPr lang="en-US" sz="2400" b="1" u="sng" dirty="0" smtClean="0">
                <a:solidFill>
                  <a:prstClr val="black"/>
                </a:solidFill>
                <a:latin typeface="Calibri"/>
              </a:rPr>
              <a:t>Well-being</a:t>
            </a:r>
            <a:r>
              <a:rPr lang="en-US" sz="2000" b="1" dirty="0" smtClean="0">
                <a:solidFill>
                  <a:prstClr val="black"/>
                </a:solidFill>
                <a:latin typeface="Calibri"/>
              </a:rPr>
              <a:t>: </a:t>
            </a:r>
          </a:p>
          <a:p>
            <a:pPr algn="ctr"/>
            <a:r>
              <a:rPr lang="en-US" sz="2000" dirty="0" smtClean="0">
                <a:solidFill>
                  <a:prstClr val="black"/>
                </a:solidFill>
                <a:latin typeface="Calibri"/>
              </a:rPr>
              <a:t>Capacity for flourishing, connectedness,  self-awareness and self-efficacy. </a:t>
            </a:r>
            <a:endParaRPr lang="en-US" sz="2000" dirty="0">
              <a:solidFill>
                <a:prstClr val="black"/>
              </a:solidFill>
              <a:latin typeface="Calibri"/>
            </a:endParaRPr>
          </a:p>
        </p:txBody>
      </p:sp>
      <p:sp>
        <p:nvSpPr>
          <p:cNvPr id="14" name="TextBox 13"/>
          <p:cNvSpPr txBox="1"/>
          <p:nvPr/>
        </p:nvSpPr>
        <p:spPr>
          <a:xfrm>
            <a:off x="4968102" y="3751470"/>
            <a:ext cx="1985818" cy="2000548"/>
          </a:xfrm>
          <a:prstGeom prst="rect">
            <a:avLst/>
          </a:prstGeom>
          <a:noFill/>
        </p:spPr>
        <p:txBody>
          <a:bodyPr wrap="square" rtlCol="0">
            <a:spAutoFit/>
          </a:bodyPr>
          <a:lstStyle/>
          <a:p>
            <a:pPr algn="ctr"/>
            <a:r>
              <a:rPr lang="en-US" sz="2400" b="1" u="sng" dirty="0" smtClean="0">
                <a:solidFill>
                  <a:prstClr val="black"/>
                </a:solidFill>
                <a:latin typeface="Calibri"/>
              </a:rPr>
              <a:t>Resilience</a:t>
            </a:r>
            <a:r>
              <a:rPr lang="en-US" sz="2000" b="1" dirty="0" smtClean="0">
                <a:solidFill>
                  <a:prstClr val="black"/>
                </a:solidFill>
                <a:latin typeface="Calibri"/>
              </a:rPr>
              <a:t>: </a:t>
            </a:r>
            <a:r>
              <a:rPr lang="en-US" sz="2000" dirty="0" smtClean="0">
                <a:solidFill>
                  <a:prstClr val="black"/>
                </a:solidFill>
                <a:latin typeface="Calibri"/>
              </a:rPr>
              <a:t>Ability to adapt</a:t>
            </a:r>
            <a:r>
              <a:rPr lang="en-US" sz="2000" u="sng" dirty="0" smtClean="0">
                <a:solidFill>
                  <a:prstClr val="black"/>
                </a:solidFill>
                <a:latin typeface="Calibri"/>
              </a:rPr>
              <a:t> </a:t>
            </a:r>
            <a:r>
              <a:rPr lang="en-US" sz="2000" dirty="0" smtClean="0">
                <a:solidFill>
                  <a:prstClr val="black"/>
                </a:solidFill>
                <a:latin typeface="Calibri"/>
              </a:rPr>
              <a:t>to change, take responsible risks</a:t>
            </a:r>
          </a:p>
          <a:p>
            <a:pPr algn="ctr"/>
            <a:r>
              <a:rPr lang="en-US" sz="2000" dirty="0">
                <a:solidFill>
                  <a:prstClr val="black"/>
                </a:solidFill>
                <a:latin typeface="Calibri"/>
              </a:rPr>
              <a:t>a</a:t>
            </a:r>
            <a:r>
              <a:rPr lang="en-US" sz="2000" dirty="0" smtClean="0">
                <a:solidFill>
                  <a:prstClr val="black"/>
                </a:solidFill>
                <a:latin typeface="Calibri"/>
              </a:rPr>
              <a:t>nd deal with complexity</a:t>
            </a:r>
            <a:endParaRPr lang="en-US" sz="2000" dirty="0">
              <a:solidFill>
                <a:prstClr val="black"/>
              </a:solidFill>
              <a:latin typeface="Calibri"/>
            </a:endParaRPr>
          </a:p>
        </p:txBody>
      </p:sp>
      <p:sp>
        <p:nvSpPr>
          <p:cNvPr id="16" name="TextBox 15"/>
          <p:cNvSpPr txBox="1"/>
          <p:nvPr/>
        </p:nvSpPr>
        <p:spPr>
          <a:xfrm>
            <a:off x="277561" y="5999969"/>
            <a:ext cx="8534711" cy="707886"/>
          </a:xfrm>
          <a:prstGeom prst="rect">
            <a:avLst/>
          </a:prstGeom>
          <a:noFill/>
        </p:spPr>
        <p:txBody>
          <a:bodyPr wrap="square" rtlCol="0">
            <a:spAutoFit/>
          </a:bodyPr>
          <a:lstStyle/>
          <a:p>
            <a:r>
              <a:rPr lang="en-US" sz="2000" b="1" i="1" u="sng" dirty="0" err="1" smtClean="0">
                <a:solidFill>
                  <a:prstClr val="black"/>
                </a:solidFill>
                <a:latin typeface="Calibri"/>
              </a:rPr>
              <a:t>Magis</a:t>
            </a:r>
            <a:r>
              <a:rPr lang="en-US" sz="2000" b="1" i="1" u="sng" dirty="0" smtClean="0">
                <a:solidFill>
                  <a:prstClr val="black"/>
                </a:solidFill>
                <a:latin typeface="Calibri"/>
              </a:rPr>
              <a:t> Measures</a:t>
            </a:r>
            <a:r>
              <a:rPr lang="en-US" sz="2000" b="1" u="sng" dirty="0" smtClean="0">
                <a:solidFill>
                  <a:prstClr val="black"/>
                </a:solidFill>
                <a:latin typeface="Calibri"/>
              </a:rPr>
              <a:t>: Formational Wider Outcomes (interdependent with skills, knowledge, abilities)</a:t>
            </a:r>
            <a:endParaRPr lang="en-US" sz="2000" b="1" u="sng" dirty="0">
              <a:solidFill>
                <a:prstClr val="black"/>
              </a:solidFill>
              <a:latin typeface="Calibri"/>
            </a:endParaRPr>
          </a:p>
        </p:txBody>
      </p:sp>
    </p:spTree>
    <p:extLst>
      <p:ext uri="{BB962C8B-B14F-4D97-AF65-F5344CB8AC3E}">
        <p14:creationId xmlns:p14="http://schemas.microsoft.com/office/powerpoint/2010/main" val="95059706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225311" y="1541841"/>
            <a:ext cx="2710869" cy="23374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Oval 4"/>
          <p:cNvSpPr/>
          <p:nvPr/>
        </p:nvSpPr>
        <p:spPr>
          <a:xfrm>
            <a:off x="6303816" y="4481588"/>
            <a:ext cx="2632364" cy="218014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Oval 5"/>
          <p:cNvSpPr/>
          <p:nvPr/>
        </p:nvSpPr>
        <p:spPr>
          <a:xfrm>
            <a:off x="314037" y="4291855"/>
            <a:ext cx="2572327" cy="214745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Oval 6"/>
          <p:cNvSpPr/>
          <p:nvPr/>
        </p:nvSpPr>
        <p:spPr>
          <a:xfrm>
            <a:off x="314037" y="1627908"/>
            <a:ext cx="2572327" cy="23437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Oval 7"/>
          <p:cNvSpPr/>
          <p:nvPr/>
        </p:nvSpPr>
        <p:spPr>
          <a:xfrm>
            <a:off x="2886364" y="80817"/>
            <a:ext cx="3546766" cy="224325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ounded Rectangle 8"/>
          <p:cNvSpPr/>
          <p:nvPr/>
        </p:nvSpPr>
        <p:spPr>
          <a:xfrm>
            <a:off x="3131129" y="2455337"/>
            <a:ext cx="2987961" cy="400631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TextBox 9"/>
          <p:cNvSpPr txBox="1"/>
          <p:nvPr/>
        </p:nvSpPr>
        <p:spPr>
          <a:xfrm>
            <a:off x="3223493" y="343054"/>
            <a:ext cx="2632365" cy="1692771"/>
          </a:xfrm>
          <a:prstGeom prst="rect">
            <a:avLst/>
          </a:prstGeom>
          <a:noFill/>
        </p:spPr>
        <p:txBody>
          <a:bodyPr wrap="square" rtlCol="0">
            <a:spAutoFit/>
          </a:bodyPr>
          <a:lstStyle/>
          <a:p>
            <a:pPr algn="ctr"/>
            <a:r>
              <a:rPr lang="en-US" sz="2400" b="1" u="sng" dirty="0" smtClean="0">
                <a:solidFill>
                  <a:prstClr val="black"/>
                </a:solidFill>
                <a:latin typeface="Calibri"/>
              </a:rPr>
              <a:t>Learning to learn</a:t>
            </a:r>
            <a:r>
              <a:rPr lang="en-US" sz="2000" b="1" u="sng" dirty="0" smtClean="0">
                <a:solidFill>
                  <a:prstClr val="black"/>
                </a:solidFill>
                <a:latin typeface="Calibri"/>
              </a:rPr>
              <a:t>: </a:t>
            </a:r>
          </a:p>
          <a:p>
            <a:pPr algn="ctr"/>
            <a:r>
              <a:rPr lang="en-US" sz="2000" dirty="0" smtClean="0">
                <a:solidFill>
                  <a:prstClr val="black"/>
                </a:solidFill>
                <a:latin typeface="Calibri"/>
              </a:rPr>
              <a:t>Empowered as independent learners, with curiosity and intellectual agility.</a:t>
            </a:r>
            <a:endParaRPr lang="en-US" sz="2000" dirty="0">
              <a:solidFill>
                <a:prstClr val="black"/>
              </a:solidFill>
              <a:latin typeface="Calibri"/>
            </a:endParaRPr>
          </a:p>
        </p:txBody>
      </p:sp>
      <p:sp>
        <p:nvSpPr>
          <p:cNvPr id="11" name="TextBox 10"/>
          <p:cNvSpPr txBox="1"/>
          <p:nvPr/>
        </p:nvSpPr>
        <p:spPr>
          <a:xfrm>
            <a:off x="396867" y="1845671"/>
            <a:ext cx="2309090" cy="2308324"/>
          </a:xfrm>
          <a:prstGeom prst="rect">
            <a:avLst/>
          </a:prstGeom>
          <a:noFill/>
        </p:spPr>
        <p:txBody>
          <a:bodyPr wrap="square" rtlCol="0">
            <a:spAutoFit/>
          </a:bodyPr>
          <a:lstStyle/>
          <a:p>
            <a:pPr algn="ctr"/>
            <a:r>
              <a:rPr lang="en-US" sz="2400" b="1" u="sng" dirty="0" smtClean="0">
                <a:solidFill>
                  <a:prstClr val="black"/>
                </a:solidFill>
                <a:latin typeface="Calibri"/>
              </a:rPr>
              <a:t>Integration</a:t>
            </a:r>
            <a:r>
              <a:rPr lang="en-US" sz="2000" b="1" dirty="0" smtClean="0">
                <a:solidFill>
                  <a:prstClr val="black"/>
                </a:solidFill>
                <a:latin typeface="Calibri"/>
              </a:rPr>
              <a:t>: </a:t>
            </a:r>
            <a:r>
              <a:rPr lang="en-US" sz="2000" dirty="0" smtClean="0">
                <a:solidFill>
                  <a:prstClr val="black"/>
                </a:solidFill>
                <a:latin typeface="Calibri"/>
              </a:rPr>
              <a:t>Develop interior freedom and an integrated sense of  </a:t>
            </a:r>
          </a:p>
          <a:p>
            <a:pPr algn="ctr"/>
            <a:r>
              <a:rPr lang="en-US" sz="2000" dirty="0">
                <a:solidFill>
                  <a:prstClr val="black"/>
                </a:solidFill>
                <a:latin typeface="Calibri"/>
              </a:rPr>
              <a:t>p</a:t>
            </a:r>
            <a:r>
              <a:rPr lang="en-US" sz="2000" dirty="0" smtClean="0">
                <a:solidFill>
                  <a:prstClr val="black"/>
                </a:solidFill>
                <a:latin typeface="Calibri"/>
              </a:rPr>
              <a:t>urpose and</a:t>
            </a:r>
            <a:endParaRPr lang="en-US" sz="2000" dirty="0">
              <a:solidFill>
                <a:prstClr val="black"/>
              </a:solidFill>
              <a:latin typeface="Calibri"/>
            </a:endParaRPr>
          </a:p>
          <a:p>
            <a:pPr algn="ctr"/>
            <a:r>
              <a:rPr lang="en-US" sz="2000" dirty="0" smtClean="0">
                <a:solidFill>
                  <a:prstClr val="black"/>
                </a:solidFill>
                <a:latin typeface="Calibri"/>
              </a:rPr>
              <a:t>identity</a:t>
            </a:r>
          </a:p>
          <a:p>
            <a:pPr algn="ctr"/>
            <a:endParaRPr lang="en-US" sz="2000" b="1" dirty="0">
              <a:solidFill>
                <a:prstClr val="black"/>
              </a:solidFill>
              <a:latin typeface="Calibri"/>
            </a:endParaRPr>
          </a:p>
        </p:txBody>
      </p:sp>
      <p:sp>
        <p:nvSpPr>
          <p:cNvPr id="12" name="TextBox 11"/>
          <p:cNvSpPr txBox="1"/>
          <p:nvPr/>
        </p:nvSpPr>
        <p:spPr>
          <a:xfrm>
            <a:off x="396867" y="4458497"/>
            <a:ext cx="2244731" cy="1692771"/>
          </a:xfrm>
          <a:prstGeom prst="rect">
            <a:avLst/>
          </a:prstGeom>
          <a:noFill/>
        </p:spPr>
        <p:txBody>
          <a:bodyPr wrap="square" rtlCol="0">
            <a:spAutoFit/>
          </a:bodyPr>
          <a:lstStyle/>
          <a:p>
            <a:pPr algn="ctr"/>
            <a:r>
              <a:rPr lang="en-US" sz="2400" b="1" u="sng" dirty="0" smtClean="0">
                <a:solidFill>
                  <a:prstClr val="black"/>
                </a:solidFill>
                <a:latin typeface="Calibri"/>
              </a:rPr>
              <a:t>Empathy</a:t>
            </a:r>
            <a:r>
              <a:rPr lang="en-US" sz="2000" b="1" u="sng" dirty="0" smtClean="0">
                <a:solidFill>
                  <a:prstClr val="black"/>
                </a:solidFill>
                <a:latin typeface="Calibri"/>
              </a:rPr>
              <a:t>: </a:t>
            </a:r>
          </a:p>
          <a:p>
            <a:pPr algn="ctr"/>
            <a:r>
              <a:rPr lang="en-US" sz="2000" dirty="0" smtClean="0">
                <a:solidFill>
                  <a:prstClr val="black"/>
                </a:solidFill>
                <a:latin typeface="Calibri"/>
              </a:rPr>
              <a:t>Openness and ethical stance to others, with a</a:t>
            </a:r>
          </a:p>
          <a:p>
            <a:pPr algn="ctr"/>
            <a:r>
              <a:rPr lang="en-US" sz="2000" dirty="0">
                <a:solidFill>
                  <a:prstClr val="black"/>
                </a:solidFill>
                <a:latin typeface="Calibri"/>
              </a:rPr>
              <a:t>g</a:t>
            </a:r>
            <a:r>
              <a:rPr lang="en-US" sz="2000" dirty="0" smtClean="0">
                <a:solidFill>
                  <a:prstClr val="black"/>
                </a:solidFill>
                <a:latin typeface="Calibri"/>
              </a:rPr>
              <a:t>lobal horizon</a:t>
            </a:r>
            <a:endParaRPr lang="en-US" sz="2000" dirty="0">
              <a:solidFill>
                <a:prstClr val="black"/>
              </a:solidFill>
              <a:latin typeface="Calibri"/>
            </a:endParaRPr>
          </a:p>
        </p:txBody>
      </p:sp>
      <p:sp>
        <p:nvSpPr>
          <p:cNvPr id="13" name="TextBox 12"/>
          <p:cNvSpPr txBox="1"/>
          <p:nvPr/>
        </p:nvSpPr>
        <p:spPr>
          <a:xfrm>
            <a:off x="6433128" y="1726567"/>
            <a:ext cx="2419529" cy="2000548"/>
          </a:xfrm>
          <a:prstGeom prst="rect">
            <a:avLst/>
          </a:prstGeom>
          <a:noFill/>
        </p:spPr>
        <p:txBody>
          <a:bodyPr wrap="square" rtlCol="0">
            <a:spAutoFit/>
          </a:bodyPr>
          <a:lstStyle/>
          <a:p>
            <a:pPr algn="ctr"/>
            <a:r>
              <a:rPr lang="en-US" sz="2400" b="1" u="sng" dirty="0" smtClean="0">
                <a:solidFill>
                  <a:prstClr val="black"/>
                </a:solidFill>
                <a:latin typeface="Calibri"/>
              </a:rPr>
              <a:t>Well-being</a:t>
            </a:r>
            <a:r>
              <a:rPr lang="en-US" sz="2000" b="1" dirty="0" smtClean="0">
                <a:solidFill>
                  <a:prstClr val="black"/>
                </a:solidFill>
                <a:latin typeface="Calibri"/>
              </a:rPr>
              <a:t>: </a:t>
            </a:r>
          </a:p>
          <a:p>
            <a:pPr algn="ctr"/>
            <a:r>
              <a:rPr lang="en-US" sz="2000" dirty="0" smtClean="0">
                <a:solidFill>
                  <a:prstClr val="black"/>
                </a:solidFill>
                <a:latin typeface="Calibri"/>
              </a:rPr>
              <a:t>Capacity for flourishing, connectedness,  self-awareness and self-efficacy. </a:t>
            </a:r>
            <a:endParaRPr lang="en-US" sz="2000" dirty="0">
              <a:solidFill>
                <a:prstClr val="black"/>
              </a:solidFill>
              <a:latin typeface="Calibri"/>
            </a:endParaRPr>
          </a:p>
        </p:txBody>
      </p:sp>
      <p:sp>
        <p:nvSpPr>
          <p:cNvPr id="14" name="TextBox 13"/>
          <p:cNvSpPr txBox="1"/>
          <p:nvPr/>
        </p:nvSpPr>
        <p:spPr>
          <a:xfrm>
            <a:off x="6640947" y="4579932"/>
            <a:ext cx="1985818" cy="2000548"/>
          </a:xfrm>
          <a:prstGeom prst="rect">
            <a:avLst/>
          </a:prstGeom>
          <a:noFill/>
        </p:spPr>
        <p:txBody>
          <a:bodyPr wrap="square" rtlCol="0">
            <a:spAutoFit/>
          </a:bodyPr>
          <a:lstStyle/>
          <a:p>
            <a:pPr algn="ctr"/>
            <a:r>
              <a:rPr lang="en-US" sz="2400" b="1" u="sng" dirty="0" smtClean="0">
                <a:solidFill>
                  <a:prstClr val="black"/>
                </a:solidFill>
                <a:latin typeface="Calibri"/>
              </a:rPr>
              <a:t>Resilience</a:t>
            </a:r>
            <a:r>
              <a:rPr lang="en-US" sz="2000" b="1" dirty="0" smtClean="0">
                <a:solidFill>
                  <a:prstClr val="black"/>
                </a:solidFill>
                <a:latin typeface="Calibri"/>
              </a:rPr>
              <a:t>: </a:t>
            </a:r>
            <a:r>
              <a:rPr lang="en-US" sz="2000" dirty="0" smtClean="0">
                <a:solidFill>
                  <a:prstClr val="black"/>
                </a:solidFill>
                <a:latin typeface="Calibri"/>
              </a:rPr>
              <a:t>Ability to adapt</a:t>
            </a:r>
            <a:r>
              <a:rPr lang="en-US" sz="2000" u="sng" dirty="0" smtClean="0">
                <a:solidFill>
                  <a:prstClr val="black"/>
                </a:solidFill>
                <a:latin typeface="Calibri"/>
              </a:rPr>
              <a:t> </a:t>
            </a:r>
            <a:r>
              <a:rPr lang="en-US" sz="2000" dirty="0" smtClean="0">
                <a:solidFill>
                  <a:prstClr val="black"/>
                </a:solidFill>
                <a:latin typeface="Calibri"/>
              </a:rPr>
              <a:t>to change, take responsible risks</a:t>
            </a:r>
          </a:p>
          <a:p>
            <a:pPr algn="ctr"/>
            <a:r>
              <a:rPr lang="en-US" sz="2000" dirty="0">
                <a:solidFill>
                  <a:prstClr val="black"/>
                </a:solidFill>
                <a:latin typeface="Calibri"/>
              </a:rPr>
              <a:t>a</a:t>
            </a:r>
            <a:r>
              <a:rPr lang="en-US" sz="2000" dirty="0" smtClean="0">
                <a:solidFill>
                  <a:prstClr val="black"/>
                </a:solidFill>
                <a:latin typeface="Calibri"/>
              </a:rPr>
              <a:t>nd deal with complexity</a:t>
            </a:r>
            <a:endParaRPr lang="en-US" sz="2000" dirty="0">
              <a:solidFill>
                <a:prstClr val="black"/>
              </a:solidFill>
              <a:latin typeface="Calibri"/>
            </a:endParaRPr>
          </a:p>
        </p:txBody>
      </p:sp>
      <p:sp>
        <p:nvSpPr>
          <p:cNvPr id="15" name="TextBox 14"/>
          <p:cNvSpPr txBox="1"/>
          <p:nvPr/>
        </p:nvSpPr>
        <p:spPr>
          <a:xfrm>
            <a:off x="3223493" y="2610683"/>
            <a:ext cx="2895597" cy="4247317"/>
          </a:xfrm>
          <a:prstGeom prst="rect">
            <a:avLst/>
          </a:prstGeom>
          <a:noFill/>
        </p:spPr>
        <p:txBody>
          <a:bodyPr wrap="square" rtlCol="0">
            <a:spAutoFit/>
          </a:bodyPr>
          <a:lstStyle/>
          <a:p>
            <a:pPr algn="ctr"/>
            <a:r>
              <a:rPr lang="en-US" u="sng" dirty="0">
                <a:solidFill>
                  <a:prstClr val="black"/>
                </a:solidFill>
                <a:latin typeface="Calibri"/>
              </a:rPr>
              <a:t>Cross-cutting Traits</a:t>
            </a:r>
          </a:p>
          <a:p>
            <a:pPr algn="ctr"/>
            <a:r>
              <a:rPr lang="en-US" dirty="0">
                <a:solidFill>
                  <a:prstClr val="black"/>
                </a:solidFill>
                <a:latin typeface="Calibri"/>
              </a:rPr>
              <a:t>Curiosity</a:t>
            </a:r>
          </a:p>
          <a:p>
            <a:pPr algn="ctr"/>
            <a:r>
              <a:rPr lang="en-US" dirty="0">
                <a:solidFill>
                  <a:prstClr val="black"/>
                </a:solidFill>
                <a:latin typeface="Calibri"/>
              </a:rPr>
              <a:t>Creativity</a:t>
            </a:r>
          </a:p>
          <a:p>
            <a:pPr algn="ctr"/>
            <a:r>
              <a:rPr lang="en-US" dirty="0" smtClean="0">
                <a:solidFill>
                  <a:prstClr val="black"/>
                </a:solidFill>
                <a:latin typeface="Calibri"/>
              </a:rPr>
              <a:t>Risk</a:t>
            </a:r>
            <a:r>
              <a:rPr lang="en-US" dirty="0">
                <a:solidFill>
                  <a:prstClr val="black"/>
                </a:solidFill>
                <a:latin typeface="Calibri"/>
              </a:rPr>
              <a:t>-taking</a:t>
            </a:r>
          </a:p>
          <a:p>
            <a:pPr algn="ctr"/>
            <a:r>
              <a:rPr lang="en-US" dirty="0" smtClean="0">
                <a:solidFill>
                  <a:prstClr val="black"/>
                </a:solidFill>
                <a:latin typeface="Calibri"/>
              </a:rPr>
              <a:t>Humility</a:t>
            </a:r>
            <a:endParaRPr lang="en-US" dirty="0">
              <a:solidFill>
                <a:prstClr val="black"/>
              </a:solidFill>
              <a:latin typeface="Calibri"/>
            </a:endParaRPr>
          </a:p>
          <a:p>
            <a:pPr algn="ctr"/>
            <a:r>
              <a:rPr lang="en-US" dirty="0">
                <a:solidFill>
                  <a:prstClr val="black"/>
                </a:solidFill>
                <a:latin typeface="Calibri"/>
              </a:rPr>
              <a:t>Collaboration </a:t>
            </a:r>
          </a:p>
          <a:p>
            <a:pPr algn="ctr"/>
            <a:r>
              <a:rPr lang="en-US" dirty="0">
                <a:solidFill>
                  <a:prstClr val="black"/>
                </a:solidFill>
                <a:latin typeface="Calibri"/>
              </a:rPr>
              <a:t>Cross-cultural competence</a:t>
            </a:r>
          </a:p>
          <a:p>
            <a:pPr algn="ctr"/>
            <a:r>
              <a:rPr lang="en-US" dirty="0">
                <a:solidFill>
                  <a:prstClr val="black"/>
                </a:solidFill>
                <a:latin typeface="Calibri"/>
              </a:rPr>
              <a:t>Integrity</a:t>
            </a:r>
          </a:p>
          <a:p>
            <a:pPr algn="ctr"/>
            <a:r>
              <a:rPr lang="en-US" dirty="0">
                <a:solidFill>
                  <a:prstClr val="black"/>
                </a:solidFill>
                <a:latin typeface="Calibri"/>
              </a:rPr>
              <a:t>Self-efficacy</a:t>
            </a:r>
          </a:p>
          <a:p>
            <a:pPr algn="ctr"/>
            <a:r>
              <a:rPr lang="en-US" dirty="0">
                <a:solidFill>
                  <a:prstClr val="black"/>
                </a:solidFill>
                <a:latin typeface="Calibri"/>
              </a:rPr>
              <a:t>Moral </a:t>
            </a:r>
            <a:r>
              <a:rPr lang="en-US" dirty="0" smtClean="0">
                <a:solidFill>
                  <a:prstClr val="black"/>
                </a:solidFill>
                <a:latin typeface="Calibri"/>
              </a:rPr>
              <a:t>discernment</a:t>
            </a:r>
          </a:p>
          <a:p>
            <a:pPr algn="ctr"/>
            <a:r>
              <a:rPr lang="en-US" dirty="0" smtClean="0">
                <a:solidFill>
                  <a:prstClr val="black"/>
                </a:solidFill>
                <a:latin typeface="Calibri"/>
              </a:rPr>
              <a:t>Ethical judgment</a:t>
            </a:r>
          </a:p>
          <a:p>
            <a:pPr algn="ctr"/>
            <a:r>
              <a:rPr lang="en-US" dirty="0" smtClean="0">
                <a:solidFill>
                  <a:prstClr val="black"/>
                </a:solidFill>
                <a:latin typeface="Calibri"/>
              </a:rPr>
              <a:t>Imagination</a:t>
            </a:r>
            <a:endParaRPr lang="en-US" dirty="0">
              <a:solidFill>
                <a:prstClr val="black"/>
              </a:solidFill>
              <a:latin typeface="Calibri"/>
            </a:endParaRPr>
          </a:p>
          <a:p>
            <a:pPr algn="ctr"/>
            <a:r>
              <a:rPr lang="en-US" dirty="0">
                <a:solidFill>
                  <a:prstClr val="black"/>
                </a:solidFill>
                <a:latin typeface="Calibri"/>
              </a:rPr>
              <a:t>Reflectiveness</a:t>
            </a:r>
          </a:p>
          <a:p>
            <a:pPr algn="ctr"/>
            <a:r>
              <a:rPr lang="en-US" dirty="0" smtClean="0">
                <a:solidFill>
                  <a:prstClr val="black"/>
                </a:solidFill>
                <a:latin typeface="Calibri"/>
              </a:rPr>
              <a:t> </a:t>
            </a:r>
          </a:p>
          <a:p>
            <a:endParaRPr lang="en-US" dirty="0" smtClean="0">
              <a:solidFill>
                <a:prstClr val="black"/>
              </a:solidFill>
              <a:latin typeface="Calibri"/>
            </a:endParaRPr>
          </a:p>
        </p:txBody>
      </p:sp>
      <p:sp>
        <p:nvSpPr>
          <p:cNvPr id="16" name="TextBox 15"/>
          <p:cNvSpPr txBox="1"/>
          <p:nvPr/>
        </p:nvSpPr>
        <p:spPr>
          <a:xfrm>
            <a:off x="129309" y="80818"/>
            <a:ext cx="3094184" cy="1200329"/>
          </a:xfrm>
          <a:prstGeom prst="rect">
            <a:avLst/>
          </a:prstGeom>
          <a:noFill/>
        </p:spPr>
        <p:txBody>
          <a:bodyPr wrap="square" rtlCol="0">
            <a:spAutoFit/>
          </a:bodyPr>
          <a:lstStyle/>
          <a:p>
            <a:r>
              <a:rPr lang="en-US" b="1" i="1" u="sng" dirty="0" err="1" smtClean="0">
                <a:solidFill>
                  <a:prstClr val="black"/>
                </a:solidFill>
                <a:latin typeface="Calibri"/>
              </a:rPr>
              <a:t>Magis</a:t>
            </a:r>
            <a:r>
              <a:rPr lang="en-US" b="1" i="1" u="sng" dirty="0" smtClean="0">
                <a:solidFill>
                  <a:prstClr val="black"/>
                </a:solidFill>
                <a:latin typeface="Calibri"/>
              </a:rPr>
              <a:t> Measure</a:t>
            </a:r>
            <a:r>
              <a:rPr lang="en-US" b="1" u="sng" dirty="0" smtClean="0">
                <a:solidFill>
                  <a:prstClr val="black"/>
                </a:solidFill>
                <a:latin typeface="Calibri"/>
              </a:rPr>
              <a:t>s:</a:t>
            </a:r>
          </a:p>
          <a:p>
            <a:r>
              <a:rPr lang="en-US" b="1" u="sng" dirty="0" smtClean="0">
                <a:solidFill>
                  <a:prstClr val="black"/>
                </a:solidFill>
                <a:latin typeface="Calibri"/>
              </a:rPr>
              <a:t>Formational Wider Outcomes (interdependent with skills, knowledge, abilities)</a:t>
            </a:r>
            <a:endParaRPr lang="en-US" b="1" u="sng" dirty="0">
              <a:solidFill>
                <a:prstClr val="black"/>
              </a:solidFill>
              <a:latin typeface="Calibri"/>
            </a:endParaRPr>
          </a:p>
        </p:txBody>
      </p:sp>
    </p:spTree>
    <p:extLst>
      <p:ext uri="{BB962C8B-B14F-4D97-AF65-F5344CB8AC3E}">
        <p14:creationId xmlns:p14="http://schemas.microsoft.com/office/powerpoint/2010/main" val="15271888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97120" y="398117"/>
            <a:ext cx="8018475" cy="102372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863893" y="398117"/>
            <a:ext cx="7620394" cy="954107"/>
          </a:xfrm>
          <a:prstGeom prst="rect">
            <a:avLst/>
          </a:prstGeom>
          <a:noFill/>
        </p:spPr>
        <p:txBody>
          <a:bodyPr wrap="square" rtlCol="0">
            <a:spAutoFit/>
          </a:bodyPr>
          <a:lstStyle/>
          <a:p>
            <a:pPr algn="ctr"/>
            <a:r>
              <a:rPr lang="en-US" sz="2800" b="1" dirty="0" smtClean="0"/>
              <a:t>Designing a more integrated university: </a:t>
            </a:r>
          </a:p>
          <a:p>
            <a:pPr algn="ctr"/>
            <a:r>
              <a:rPr lang="en-US" sz="2800" b="1" dirty="0" smtClean="0"/>
              <a:t>formation, inquiry, and the common good </a:t>
            </a:r>
          </a:p>
        </p:txBody>
      </p:sp>
      <p:sp>
        <p:nvSpPr>
          <p:cNvPr id="9" name="TextBox 8"/>
          <p:cNvSpPr txBox="1"/>
          <p:nvPr/>
        </p:nvSpPr>
        <p:spPr>
          <a:xfrm>
            <a:off x="796162" y="1595808"/>
            <a:ext cx="7620394" cy="677108"/>
          </a:xfrm>
          <a:prstGeom prst="rect">
            <a:avLst/>
          </a:prstGeom>
          <a:noFill/>
        </p:spPr>
        <p:txBody>
          <a:bodyPr wrap="square" rtlCol="0">
            <a:spAutoFit/>
          </a:bodyPr>
          <a:lstStyle/>
          <a:p>
            <a:pPr algn="ctr"/>
            <a:r>
              <a:rPr lang="en-US" sz="2000" b="1" dirty="0" smtClean="0">
                <a:latin typeface="Arial"/>
                <a:cs typeface="Arial"/>
              </a:rPr>
              <a:t>What’s it take?</a:t>
            </a:r>
          </a:p>
          <a:p>
            <a:pPr algn="ctr"/>
            <a:r>
              <a:rPr lang="en-US" dirty="0" smtClean="0">
                <a:latin typeface="Arial"/>
                <a:cs typeface="Arial"/>
              </a:rPr>
              <a:t> </a:t>
            </a:r>
            <a:endParaRPr lang="en-US" dirty="0">
              <a:latin typeface="Arial"/>
              <a:cs typeface="Arial"/>
            </a:endParaRPr>
          </a:p>
        </p:txBody>
      </p:sp>
      <p:sp>
        <p:nvSpPr>
          <p:cNvPr id="13" name="Rounded Rectangle 12"/>
          <p:cNvSpPr/>
          <p:nvPr/>
        </p:nvSpPr>
        <p:spPr>
          <a:xfrm>
            <a:off x="0" y="2417259"/>
            <a:ext cx="4303059" cy="237647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4444802" y="2679058"/>
            <a:ext cx="4699197" cy="1975267"/>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94779" y="2465686"/>
            <a:ext cx="4208280" cy="2123658"/>
          </a:xfrm>
          <a:prstGeom prst="rect">
            <a:avLst/>
          </a:prstGeom>
          <a:noFill/>
        </p:spPr>
        <p:txBody>
          <a:bodyPr wrap="square" rtlCol="0">
            <a:spAutoFit/>
          </a:bodyPr>
          <a:lstStyle/>
          <a:p>
            <a:pPr algn="ctr"/>
            <a:r>
              <a:rPr lang="en-US" sz="2400" b="1" dirty="0" smtClean="0"/>
              <a:t>Connect</a:t>
            </a:r>
            <a:r>
              <a:rPr lang="en-US" b="1" dirty="0" smtClean="0"/>
              <a:t> </a:t>
            </a:r>
          </a:p>
          <a:p>
            <a:pPr marL="285750" indent="-285750">
              <a:buFont typeface="Wingdings" charset="2"/>
              <a:buChar char="ü"/>
            </a:pPr>
            <a:r>
              <a:rPr lang="en-US" dirty="0" smtClean="0"/>
              <a:t>Integrate theory and practice</a:t>
            </a:r>
          </a:p>
          <a:p>
            <a:pPr marL="285750" indent="-285750">
              <a:buFont typeface="Wingdings" charset="2"/>
              <a:buChar char="ü"/>
            </a:pPr>
            <a:r>
              <a:rPr lang="en-US" dirty="0" smtClean="0"/>
              <a:t>Connect curriculum to co-curriculum</a:t>
            </a:r>
          </a:p>
          <a:p>
            <a:pPr marL="285750" indent="-285750">
              <a:buFont typeface="Wingdings" charset="2"/>
              <a:buChar char="ü"/>
            </a:pPr>
            <a:r>
              <a:rPr lang="en-US" dirty="0" smtClean="0"/>
              <a:t>Move high-impact experiential learning into the business model</a:t>
            </a:r>
          </a:p>
          <a:p>
            <a:pPr marL="285750" indent="-285750">
              <a:buFont typeface="Wingdings" charset="2"/>
              <a:buChar char="ü"/>
            </a:pPr>
            <a:r>
              <a:rPr lang="en-US" dirty="0" smtClean="0"/>
              <a:t>Share responsibility for wider outcomes</a:t>
            </a:r>
          </a:p>
          <a:p>
            <a:pPr marL="285750" indent="-285750">
              <a:buFont typeface="Wingdings" charset="2"/>
              <a:buChar char="ü"/>
            </a:pPr>
            <a:r>
              <a:rPr lang="en-US" dirty="0" smtClean="0"/>
              <a:t>Make </a:t>
            </a:r>
            <a:r>
              <a:rPr lang="en-US" dirty="0" err="1" smtClean="0"/>
              <a:t>interdisciplinarity</a:t>
            </a:r>
            <a:r>
              <a:rPr lang="en-US" dirty="0" smtClean="0"/>
              <a:t> structural</a:t>
            </a:r>
          </a:p>
        </p:txBody>
      </p:sp>
      <p:sp>
        <p:nvSpPr>
          <p:cNvPr id="18" name="TextBox 17"/>
          <p:cNvSpPr txBox="1"/>
          <p:nvPr/>
        </p:nvSpPr>
        <p:spPr>
          <a:xfrm>
            <a:off x="4444803" y="2715722"/>
            <a:ext cx="4571350" cy="2400657"/>
          </a:xfrm>
          <a:prstGeom prst="rect">
            <a:avLst/>
          </a:prstGeom>
          <a:noFill/>
        </p:spPr>
        <p:txBody>
          <a:bodyPr wrap="square" rtlCol="0">
            <a:spAutoFit/>
          </a:bodyPr>
          <a:lstStyle/>
          <a:p>
            <a:pPr algn="ctr"/>
            <a:r>
              <a:rPr lang="en-US" sz="2400" b="1" dirty="0" smtClean="0"/>
              <a:t>Unbundle</a:t>
            </a:r>
            <a:endParaRPr lang="en-US" sz="2400" dirty="0" smtClean="0"/>
          </a:p>
          <a:p>
            <a:pPr marL="285750" indent="-285750">
              <a:buFont typeface="Wingdings" charset="2"/>
              <a:buChar char="ü"/>
            </a:pPr>
            <a:r>
              <a:rPr lang="en-US" dirty="0" smtClean="0"/>
              <a:t>Decompose courses into smaller </a:t>
            </a:r>
            <a:r>
              <a:rPr lang="en-US" dirty="0"/>
              <a:t>units and </a:t>
            </a:r>
            <a:r>
              <a:rPr lang="en-US" dirty="0" smtClean="0"/>
              <a:t>create </a:t>
            </a:r>
            <a:r>
              <a:rPr lang="en-US" dirty="0"/>
              <a:t>more flexible curricular structures </a:t>
            </a:r>
          </a:p>
          <a:p>
            <a:pPr marL="285750" indent="-285750">
              <a:buFont typeface="Wingdings" charset="2"/>
              <a:buChar char="ü"/>
            </a:pPr>
            <a:r>
              <a:rPr lang="en-US" dirty="0" smtClean="0"/>
              <a:t>Liberate credits from seat time </a:t>
            </a:r>
          </a:p>
          <a:p>
            <a:pPr marL="285750" indent="-285750">
              <a:buFont typeface="Wingdings" charset="2"/>
              <a:buChar char="ü"/>
            </a:pPr>
            <a:r>
              <a:rPr lang="en-US" dirty="0"/>
              <a:t>S</a:t>
            </a:r>
            <a:r>
              <a:rPr lang="en-US" dirty="0" smtClean="0"/>
              <a:t>hift from courses to competencies as measures of progress</a:t>
            </a:r>
          </a:p>
          <a:p>
            <a:endParaRPr lang="en-US" dirty="0" smtClean="0"/>
          </a:p>
          <a:p>
            <a:endParaRPr lang="en-US" dirty="0"/>
          </a:p>
        </p:txBody>
      </p:sp>
      <p:sp>
        <p:nvSpPr>
          <p:cNvPr id="19" name="Rounded Rectangle 18"/>
          <p:cNvSpPr/>
          <p:nvPr/>
        </p:nvSpPr>
        <p:spPr>
          <a:xfrm>
            <a:off x="174040" y="4871201"/>
            <a:ext cx="8662986" cy="169636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74465" y="4869146"/>
            <a:ext cx="8454468" cy="1569660"/>
          </a:xfrm>
          <a:prstGeom prst="rect">
            <a:avLst/>
          </a:prstGeom>
          <a:noFill/>
        </p:spPr>
        <p:txBody>
          <a:bodyPr wrap="square" rtlCol="0">
            <a:spAutoFit/>
          </a:bodyPr>
          <a:lstStyle/>
          <a:p>
            <a:pPr algn="ctr"/>
            <a:r>
              <a:rPr lang="en-US" sz="2400" b="1" dirty="0" smtClean="0"/>
              <a:t>Shape</a:t>
            </a:r>
          </a:p>
          <a:p>
            <a:pPr marL="285750" indent="-285750">
              <a:buFont typeface="Wingdings" charset="2"/>
              <a:buChar char="ü"/>
            </a:pPr>
            <a:r>
              <a:rPr lang="en-US" dirty="0"/>
              <a:t>Create purposeful ways for students to </a:t>
            </a:r>
            <a:r>
              <a:rPr lang="en-US" dirty="0" smtClean="0"/>
              <a:t>shape and make sense </a:t>
            </a:r>
            <a:r>
              <a:rPr lang="en-US" dirty="0"/>
              <a:t>of their education</a:t>
            </a:r>
          </a:p>
          <a:p>
            <a:pPr marL="285750" indent="-285750">
              <a:buFont typeface="Wingdings" charset="2"/>
              <a:buChar char="ü"/>
            </a:pPr>
            <a:r>
              <a:rPr lang="en-US" dirty="0" smtClean="0"/>
              <a:t>Measure and assess the hard-to-measure outcomes</a:t>
            </a:r>
          </a:p>
          <a:p>
            <a:pPr marL="285750" indent="-285750">
              <a:buFont typeface="Wingdings" charset="2"/>
              <a:buChar char="ü"/>
            </a:pPr>
            <a:r>
              <a:rPr lang="en-US" dirty="0" smtClean="0"/>
              <a:t>Provide better roadmaps for students (holistic analytics, alumni pathways)</a:t>
            </a:r>
          </a:p>
          <a:p>
            <a:pPr marL="285750" indent="-285750">
              <a:buFont typeface="Wingdings" charset="2"/>
              <a:buChar char="ü"/>
            </a:pPr>
            <a:r>
              <a:rPr lang="en-US" dirty="0" smtClean="0"/>
              <a:t>Create a more authentic learning record</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99941" cy="329144"/>
          </a:xfrm>
          <a:prstGeom prst="rect">
            <a:avLst/>
          </a:prstGeom>
        </p:spPr>
      </p:pic>
      <p:pic>
        <p:nvPicPr>
          <p:cNvPr id="23" name="Picture 22" descr="GeorgetownUniversity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072" y="31635"/>
            <a:ext cx="1549927" cy="297509"/>
          </a:xfrm>
          <a:prstGeom prst="rect">
            <a:avLst/>
          </a:prstGeom>
        </p:spPr>
      </p:pic>
      <p:cxnSp>
        <p:nvCxnSpPr>
          <p:cNvPr id="25" name="Straight Connector 24"/>
          <p:cNvCxnSpPr/>
          <p:nvPr/>
        </p:nvCxnSpPr>
        <p:spPr>
          <a:xfrm>
            <a:off x="2728224" y="1457136"/>
            <a:ext cx="3725333" cy="0"/>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38936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7259" y="458673"/>
            <a:ext cx="8718229" cy="11895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2A9DF4"/>
                </a:solidFill>
                <a:latin typeface="Calibri"/>
              </a:rPr>
              <a:t>What do successful campuses do to </a:t>
            </a:r>
          </a:p>
          <a:p>
            <a:r>
              <a:rPr lang="en-US" sz="2800" dirty="0">
                <a:solidFill>
                  <a:srgbClr val="2A9DF4"/>
                </a:solidFill>
                <a:latin typeface="Calibri"/>
              </a:rPr>
              <a:t>launch, build and sustain effective ePortfolio initiatives?  </a:t>
            </a:r>
          </a:p>
          <a:p>
            <a:r>
              <a:rPr lang="en-US" sz="3600" b="1" dirty="0">
                <a:solidFill>
                  <a:prstClr val="white"/>
                </a:solidFill>
                <a:latin typeface="Calibri"/>
              </a:rPr>
              <a:t>What Does it Take to Make a Difference</a:t>
            </a:r>
            <a:r>
              <a:rPr lang="en-US" sz="3600" b="1" dirty="0" smtClean="0">
                <a:solidFill>
                  <a:prstClr val="white"/>
                </a:solidFill>
                <a:latin typeface="Calibri"/>
              </a:rPr>
              <a:t>?</a:t>
            </a:r>
            <a:endParaRPr lang="en-US" sz="3600" b="1" dirty="0">
              <a:solidFill>
                <a:prstClr val="white"/>
              </a:solidFill>
              <a:latin typeface="Calibri"/>
            </a:endParaRPr>
          </a:p>
        </p:txBody>
      </p:sp>
      <p:pic>
        <p:nvPicPr>
          <p:cNvPr id="7" name="Picture 6" descr="core-bg.png"/>
          <p:cNvPicPr>
            <a:picLocks noChangeAspect="1"/>
          </p:cNvPicPr>
          <p:nvPr/>
        </p:nvPicPr>
        <p:blipFill>
          <a:blip r:embed="rId2">
            <a:extLst>
              <a:ext uri="{BEBA8EAE-BF5A-486C-A8C5-ECC9F3942E4B}">
                <a14:imgProps xmlns:a14="http://schemas.microsoft.com/office/drawing/2010/main">
                  <a14:imgLayer r:embed="rId3">
                    <a14:imgEffect>
                      <a14:backgroundRemoval t="845" b="99493" l="338" r="99324"/>
                    </a14:imgEffect>
                  </a14:imgLayer>
                </a14:imgProps>
              </a:ext>
            </a:extLst>
          </a:blip>
          <a:stretch>
            <a:fillRect/>
          </a:stretch>
        </p:blipFill>
        <p:spPr>
          <a:xfrm>
            <a:off x="2324002" y="1858270"/>
            <a:ext cx="4256163" cy="4256163"/>
          </a:xfrm>
          <a:prstGeom prst="rect">
            <a:avLst/>
          </a:prstGeom>
        </p:spPr>
      </p:pic>
    </p:spTree>
    <p:extLst>
      <p:ext uri="{BB962C8B-B14F-4D97-AF65-F5344CB8AC3E}">
        <p14:creationId xmlns:p14="http://schemas.microsoft.com/office/powerpoint/2010/main" val="92392683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5491"/>
          </a:xfrm>
        </p:spPr>
        <p:txBody>
          <a:bodyPr>
            <a:normAutofit/>
          </a:bodyPr>
          <a:lstStyle/>
          <a:p>
            <a:r>
              <a:rPr lang="en-US" sz="2800" b="1" dirty="0">
                <a:solidFill>
                  <a:srgbClr val="2A9DF4"/>
                </a:solidFill>
              </a:rPr>
              <a:t>What Does it Take to Make a Difference? </a:t>
            </a:r>
            <a:r>
              <a:rPr lang="en-US" sz="2800" b="1" dirty="0"/>
              <a:t/>
            </a:r>
            <a:br>
              <a:rPr lang="en-US" sz="2800" b="1" dirty="0"/>
            </a:br>
            <a:r>
              <a:rPr lang="en-US" b="1" dirty="0" smtClean="0"/>
              <a:t>Five Interlocking Sectors</a:t>
            </a:r>
            <a:endParaRPr lang="en-US" dirty="0"/>
          </a:p>
        </p:txBody>
      </p:sp>
      <p:pic>
        <p:nvPicPr>
          <p:cNvPr id="4" name="Content Placeholder 3" descr="sectors-bg.png"/>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510" b="99150" l="0" r="99660"/>
                    </a14:imgEffect>
                  </a14:imgLayer>
                </a14:imgProps>
              </a:ext>
            </a:extLst>
          </a:blip>
          <a:stretch>
            <a:fillRect/>
          </a:stretch>
        </p:blipFill>
        <p:spPr>
          <a:xfrm>
            <a:off x="1987274" y="1584699"/>
            <a:ext cx="5073927" cy="5073927"/>
          </a:xfrm>
        </p:spPr>
      </p:pic>
    </p:spTree>
    <p:extLst>
      <p:ext uri="{BB962C8B-B14F-4D97-AF65-F5344CB8AC3E}">
        <p14:creationId xmlns:p14="http://schemas.microsoft.com/office/powerpoint/2010/main" val="16049735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solidFill>
                  <a:srgbClr val="2A9DF4"/>
                </a:solidFill>
              </a:rPr>
              <a:t>What Does it Take to Make a Difference? </a:t>
            </a:r>
            <a:r>
              <a:rPr lang="en-US" dirty="0" smtClean="0">
                <a:solidFill>
                  <a:srgbClr val="AAD1D7"/>
                </a:solidFill>
              </a:rPr>
              <a:t/>
            </a:r>
            <a:br>
              <a:rPr lang="en-US" dirty="0" smtClean="0">
                <a:solidFill>
                  <a:srgbClr val="AAD1D7"/>
                </a:solidFill>
              </a:rPr>
            </a:br>
            <a:r>
              <a:rPr lang="en-US" b="1" dirty="0" smtClean="0"/>
              <a:t>Inquiry – Reflection – Integration </a:t>
            </a:r>
            <a:endParaRPr lang="en-US" b="1" dirty="0"/>
          </a:p>
        </p:txBody>
      </p:sp>
      <p:pic>
        <p:nvPicPr>
          <p:cNvPr id="6" name="Content Placeholder 5" descr="FINAL-all-bg.png"/>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99490" l="0" r="100000"/>
                    </a14:imgEffect>
                  </a14:imgLayer>
                </a14:imgProps>
              </a:ext>
            </a:extLst>
          </a:blip>
          <a:stretch>
            <a:fillRect/>
          </a:stretch>
        </p:blipFill>
        <p:spPr>
          <a:xfrm>
            <a:off x="1828802" y="1443042"/>
            <a:ext cx="5257796" cy="5200915"/>
          </a:xfrm>
        </p:spPr>
      </p:pic>
    </p:spTree>
    <p:extLst>
      <p:ext uri="{BB962C8B-B14F-4D97-AF65-F5344CB8AC3E}">
        <p14:creationId xmlns:p14="http://schemas.microsoft.com/office/powerpoint/2010/main" val="264550991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2Wmap_v8_Optimized_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900"/>
            <a:ext cx="9144000" cy="5916706"/>
          </a:xfrm>
          <a:prstGeom prst="rect">
            <a:avLst/>
          </a:prstGeom>
        </p:spPr>
      </p:pic>
    </p:spTree>
    <p:extLst>
      <p:ext uri="{BB962C8B-B14F-4D97-AF65-F5344CB8AC3E}">
        <p14:creationId xmlns:p14="http://schemas.microsoft.com/office/powerpoint/2010/main" val="33859257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tur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940"/>
            <a:ext cx="9144000" cy="3198048"/>
          </a:xfrm>
          <a:prstGeom prst="rect">
            <a:avLst/>
          </a:prstGeom>
        </p:spPr>
      </p:pic>
      <p:pic>
        <p:nvPicPr>
          <p:cNvPr id="5" name="Picture 4" descr="photo 2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203" y="3944608"/>
            <a:ext cx="2932797" cy="2932797"/>
          </a:xfrm>
          <a:prstGeom prst="rect">
            <a:avLst/>
          </a:prstGeom>
        </p:spPr>
      </p:pic>
      <p:pic>
        <p:nvPicPr>
          <p:cNvPr id="6" name="Picture 5" descr="photo 1 (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294" y="4362823"/>
            <a:ext cx="3022493" cy="2266870"/>
          </a:xfrm>
          <a:prstGeom prst="rect">
            <a:avLst/>
          </a:prstGeom>
        </p:spPr>
      </p:pic>
      <p:pic>
        <p:nvPicPr>
          <p:cNvPr id="7" name="Picture 6" descr="photo (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8" y="3976392"/>
            <a:ext cx="2892992" cy="2892992"/>
          </a:xfrm>
          <a:prstGeom prst="rect">
            <a:avLst/>
          </a:prstGeom>
        </p:spPr>
      </p:pic>
      <p:pic>
        <p:nvPicPr>
          <p:cNvPr id="9" name="Picture 8" descr="futures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16" y="3167068"/>
            <a:ext cx="7736232" cy="655342"/>
          </a:xfrm>
          <a:prstGeom prst="rect">
            <a:avLst/>
          </a:prstGeom>
        </p:spPr>
      </p:pic>
    </p:spTree>
    <p:extLst>
      <p:ext uri="{BB962C8B-B14F-4D97-AF65-F5344CB8AC3E}">
        <p14:creationId xmlns:p14="http://schemas.microsoft.com/office/powerpoint/2010/main" val="168576344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a St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313" y="91151"/>
            <a:ext cx="5813791" cy="6230061"/>
          </a:xfrm>
          <a:prstGeom prst="rect">
            <a:avLst/>
          </a:prstGeom>
        </p:spPr>
      </p:pic>
    </p:spTree>
    <p:extLst>
      <p:ext uri="{BB962C8B-B14F-4D97-AF65-F5344CB8AC3E}">
        <p14:creationId xmlns:p14="http://schemas.microsoft.com/office/powerpoint/2010/main" val="36624744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a St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224" y="0"/>
            <a:ext cx="5065776" cy="5428488"/>
          </a:xfrm>
          <a:prstGeom prst="rect">
            <a:avLst/>
          </a:prstGeom>
        </p:spPr>
      </p:pic>
      <p:sp>
        <p:nvSpPr>
          <p:cNvPr id="2" name="TextBox 1"/>
          <p:cNvSpPr txBox="1"/>
          <p:nvPr/>
        </p:nvSpPr>
        <p:spPr>
          <a:xfrm>
            <a:off x="191360" y="243531"/>
            <a:ext cx="4244730" cy="6001642"/>
          </a:xfrm>
          <a:prstGeom prst="rect">
            <a:avLst/>
          </a:prstGeom>
          <a:noFill/>
        </p:spPr>
        <p:txBody>
          <a:bodyPr wrap="square" rtlCol="0">
            <a:spAutoFit/>
          </a:bodyPr>
          <a:lstStyle/>
          <a:p>
            <a:r>
              <a:rPr lang="en-US" sz="3200" dirty="0" smtClean="0">
                <a:solidFill>
                  <a:srgbClr val="FF0000"/>
                </a:solidFill>
              </a:rPr>
              <a:t>The </a:t>
            </a:r>
            <a:r>
              <a:rPr lang="en-US" sz="3200" dirty="0" err="1" smtClean="0">
                <a:solidFill>
                  <a:srgbClr val="FF0000"/>
                </a:solidFill>
              </a:rPr>
              <a:t>Magis</a:t>
            </a:r>
            <a:r>
              <a:rPr lang="en-US" sz="3200" dirty="0" smtClean="0">
                <a:solidFill>
                  <a:srgbClr val="FF0000"/>
                </a:solidFill>
              </a:rPr>
              <a:t> Measures</a:t>
            </a:r>
          </a:p>
          <a:p>
            <a:endParaRPr lang="en-US" sz="3200" dirty="0" smtClean="0"/>
          </a:p>
          <a:p>
            <a:pPr marL="457200" indent="-457200">
              <a:buFont typeface="Wingdings" charset="2"/>
              <a:buChar char="ü"/>
            </a:pPr>
            <a:r>
              <a:rPr lang="en-US" sz="3200" dirty="0" smtClean="0"/>
              <a:t>Learning to Learn</a:t>
            </a:r>
          </a:p>
          <a:p>
            <a:pPr marL="457200" indent="-457200">
              <a:buFont typeface="Wingdings" charset="2"/>
              <a:buChar char="ü"/>
            </a:pPr>
            <a:endParaRPr lang="en-US" sz="3200" dirty="0"/>
          </a:p>
          <a:p>
            <a:pPr marL="457200" indent="-457200">
              <a:buFont typeface="Wingdings" charset="2"/>
              <a:buChar char="ü"/>
            </a:pPr>
            <a:r>
              <a:rPr lang="en-US" sz="3200" dirty="0" smtClean="0"/>
              <a:t>Well-being and Flourishing</a:t>
            </a:r>
          </a:p>
          <a:p>
            <a:pPr marL="457200" indent="-457200">
              <a:buFont typeface="Wingdings" charset="2"/>
              <a:buChar char="ü"/>
            </a:pPr>
            <a:endParaRPr lang="en-US" sz="3200" dirty="0"/>
          </a:p>
          <a:p>
            <a:pPr marL="457200" indent="-457200">
              <a:buFont typeface="Wingdings" charset="2"/>
              <a:buChar char="ü"/>
            </a:pPr>
            <a:r>
              <a:rPr lang="en-US" sz="3200" dirty="0" smtClean="0"/>
              <a:t>Resilience</a:t>
            </a:r>
          </a:p>
          <a:p>
            <a:pPr marL="457200" indent="-457200">
              <a:buFont typeface="Wingdings" charset="2"/>
              <a:buChar char="ü"/>
            </a:pPr>
            <a:endParaRPr lang="en-US" sz="3200" dirty="0"/>
          </a:p>
          <a:p>
            <a:pPr marL="457200" indent="-457200">
              <a:buFont typeface="Wingdings" charset="2"/>
              <a:buChar char="ü"/>
            </a:pPr>
            <a:r>
              <a:rPr lang="en-US" sz="3200" dirty="0" smtClean="0"/>
              <a:t>Empathy</a:t>
            </a:r>
          </a:p>
          <a:p>
            <a:pPr marL="457200" indent="-457200">
              <a:buFont typeface="Wingdings" charset="2"/>
              <a:buChar char="ü"/>
            </a:pPr>
            <a:endParaRPr lang="en-US" sz="3200" dirty="0"/>
          </a:p>
          <a:p>
            <a:pPr marL="457200" indent="-457200">
              <a:buFont typeface="Wingdings" charset="2"/>
              <a:buChar char="ü"/>
            </a:pPr>
            <a:r>
              <a:rPr lang="en-US" sz="3200" dirty="0" smtClean="0"/>
              <a:t>Integration</a:t>
            </a:r>
            <a:endParaRPr lang="en-US" sz="3200" dirty="0"/>
          </a:p>
        </p:txBody>
      </p:sp>
      <p:sp>
        <p:nvSpPr>
          <p:cNvPr id="3" name="Oval 2"/>
          <p:cNvSpPr/>
          <p:nvPr/>
        </p:nvSpPr>
        <p:spPr>
          <a:xfrm>
            <a:off x="4078224" y="3009344"/>
            <a:ext cx="2532420" cy="172211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a:stCxn id="3" idx="1"/>
          </p:cNvCxnSpPr>
          <p:nvPr/>
        </p:nvCxnSpPr>
        <p:spPr>
          <a:xfrm flipH="1" flipV="1">
            <a:off x="3722837" y="800172"/>
            <a:ext cx="726251" cy="24613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5347523" y="4188052"/>
            <a:ext cx="2960793" cy="172211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ad</a:t>
            </a:r>
            <a:endParaRPr lang="en-US" dirty="0"/>
          </a:p>
        </p:txBody>
      </p:sp>
    </p:spTree>
    <p:extLst>
      <p:ext uri="{BB962C8B-B14F-4D97-AF65-F5344CB8AC3E}">
        <p14:creationId xmlns:p14="http://schemas.microsoft.com/office/powerpoint/2010/main" val="2332871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a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398865"/>
          </a:xfrm>
          <a:prstGeom prst="rect">
            <a:avLst/>
          </a:prstGeom>
        </p:spPr>
      </p:pic>
      <p:sp>
        <p:nvSpPr>
          <p:cNvPr id="5" name="TextBox 4"/>
          <p:cNvSpPr txBox="1"/>
          <p:nvPr/>
        </p:nvSpPr>
        <p:spPr>
          <a:xfrm>
            <a:off x="521893" y="365296"/>
            <a:ext cx="4836208" cy="1384995"/>
          </a:xfrm>
          <a:prstGeom prst="rect">
            <a:avLst/>
          </a:prstGeom>
          <a:noFill/>
        </p:spPr>
        <p:txBody>
          <a:bodyPr wrap="square" rtlCol="0">
            <a:spAutoFit/>
          </a:bodyPr>
          <a:lstStyle/>
          <a:p>
            <a:r>
              <a:rPr lang="en-US" sz="2800" dirty="0" smtClean="0"/>
              <a:t>How do you create more high-impact learning experiences by design? </a:t>
            </a:r>
            <a:endParaRPr lang="en-US" sz="2800" dirty="0"/>
          </a:p>
        </p:txBody>
      </p:sp>
    </p:spTree>
    <p:extLst>
      <p:ext uri="{BB962C8B-B14F-4D97-AF65-F5344CB8AC3E}">
        <p14:creationId xmlns:p14="http://schemas.microsoft.com/office/powerpoint/2010/main" val="353080715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15"/>
            <a:ext cx="9144000" cy="2750301"/>
          </a:xfrm>
          <a:prstGeom prst="rect">
            <a:avLst/>
          </a:prstGeom>
        </p:spPr>
      </p:pic>
      <p:sp>
        <p:nvSpPr>
          <p:cNvPr id="5" name="TextBox 4"/>
          <p:cNvSpPr txBox="1"/>
          <p:nvPr/>
        </p:nvSpPr>
        <p:spPr>
          <a:xfrm>
            <a:off x="991597" y="3357245"/>
            <a:ext cx="7236916" cy="2308324"/>
          </a:xfrm>
          <a:prstGeom prst="rect">
            <a:avLst/>
          </a:prstGeom>
          <a:noFill/>
        </p:spPr>
        <p:txBody>
          <a:bodyPr wrap="square" rtlCol="0">
            <a:spAutoFit/>
          </a:bodyPr>
          <a:lstStyle/>
          <a:p>
            <a:r>
              <a:rPr lang="en-US" sz="3600" dirty="0" smtClean="0"/>
              <a:t>How do we further strengthen and institutionalize our role in curating high-impact experiences outside the classroom? </a:t>
            </a:r>
            <a:endParaRPr lang="en-US" sz="3600" dirty="0"/>
          </a:p>
        </p:txBody>
      </p:sp>
    </p:spTree>
    <p:extLst>
      <p:ext uri="{BB962C8B-B14F-4D97-AF65-F5344CB8AC3E}">
        <p14:creationId xmlns:p14="http://schemas.microsoft.com/office/powerpoint/2010/main" val="23993207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eer too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228" y="1155277"/>
            <a:ext cx="4108548" cy="3112894"/>
          </a:xfrm>
          <a:prstGeom prst="rect">
            <a:avLst/>
          </a:prstGeom>
        </p:spPr>
      </p:pic>
      <p:sp>
        <p:nvSpPr>
          <p:cNvPr id="5" name="TextBox 4"/>
          <p:cNvSpPr txBox="1"/>
          <p:nvPr/>
        </p:nvSpPr>
        <p:spPr>
          <a:xfrm>
            <a:off x="5862598" y="1339419"/>
            <a:ext cx="2522483" cy="3416320"/>
          </a:xfrm>
          <a:prstGeom prst="rect">
            <a:avLst/>
          </a:prstGeom>
          <a:noFill/>
        </p:spPr>
        <p:txBody>
          <a:bodyPr wrap="square" rtlCol="0">
            <a:spAutoFit/>
          </a:bodyPr>
          <a:lstStyle/>
          <a:p>
            <a:r>
              <a:rPr lang="en-US" sz="3600" dirty="0" smtClean="0"/>
              <a:t>What should an authentic learning record look like? </a:t>
            </a:r>
            <a:endParaRPr lang="en-US" sz="3600" dirty="0"/>
          </a:p>
        </p:txBody>
      </p:sp>
    </p:spTree>
    <p:extLst>
      <p:ext uri="{BB962C8B-B14F-4D97-AF65-F5344CB8AC3E}">
        <p14:creationId xmlns:p14="http://schemas.microsoft.com/office/powerpoint/2010/main" val="245021707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49568" y="1379111"/>
            <a:ext cx="2990534" cy="2862322"/>
          </a:xfrm>
          <a:prstGeom prst="rect">
            <a:avLst/>
          </a:prstGeom>
          <a:noFill/>
        </p:spPr>
        <p:txBody>
          <a:bodyPr wrap="square" rtlCol="0">
            <a:spAutoFit/>
          </a:bodyPr>
          <a:lstStyle/>
          <a:p>
            <a:pPr algn="ctr"/>
            <a:r>
              <a:rPr lang="en-US" sz="3600" dirty="0" smtClean="0">
                <a:solidFill>
                  <a:srgbClr val="FFFFFF"/>
                </a:solidFill>
                <a:latin typeface="Calibri"/>
              </a:rPr>
              <a:t>INTEGRATIVE</a:t>
            </a:r>
          </a:p>
          <a:p>
            <a:pPr algn="ctr"/>
            <a:endParaRPr lang="en-US" sz="3600" dirty="0" smtClean="0">
              <a:solidFill>
                <a:srgbClr val="FFFFFF"/>
              </a:solidFill>
              <a:latin typeface="Calibri"/>
            </a:endParaRPr>
          </a:p>
          <a:p>
            <a:pPr algn="ctr"/>
            <a:r>
              <a:rPr lang="en-US" sz="3600" dirty="0" smtClean="0">
                <a:solidFill>
                  <a:srgbClr val="FFFFFF"/>
                </a:solidFill>
                <a:latin typeface="Calibri"/>
              </a:rPr>
              <a:t>LEARNING </a:t>
            </a:r>
          </a:p>
          <a:p>
            <a:pPr algn="ctr"/>
            <a:endParaRPr lang="en-US" sz="3600" dirty="0" smtClean="0">
              <a:solidFill>
                <a:srgbClr val="FFFFFF"/>
              </a:solidFill>
              <a:latin typeface="Calibri"/>
            </a:endParaRPr>
          </a:p>
          <a:p>
            <a:pPr algn="ctr"/>
            <a:r>
              <a:rPr lang="en-US" sz="3600" dirty="0" smtClean="0">
                <a:solidFill>
                  <a:srgbClr val="FFFFFF"/>
                </a:solidFill>
                <a:latin typeface="Calibri"/>
              </a:rPr>
              <a:t>ANALYTICS</a:t>
            </a:r>
            <a:endParaRPr lang="en-US" sz="3600" dirty="0">
              <a:solidFill>
                <a:srgbClr val="FFFFFF"/>
              </a:solidFill>
              <a:latin typeface="Calibri"/>
            </a:endParaRPr>
          </a:p>
        </p:txBody>
      </p:sp>
      <p:sp>
        <p:nvSpPr>
          <p:cNvPr id="9" name="Oval 8"/>
          <p:cNvSpPr/>
          <p:nvPr/>
        </p:nvSpPr>
        <p:spPr>
          <a:xfrm>
            <a:off x="2512595" y="996782"/>
            <a:ext cx="3891790" cy="23758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20556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49568" y="1379111"/>
            <a:ext cx="2990534" cy="2862322"/>
          </a:xfrm>
          <a:prstGeom prst="rect">
            <a:avLst/>
          </a:prstGeom>
          <a:noFill/>
        </p:spPr>
        <p:txBody>
          <a:bodyPr wrap="square" rtlCol="0">
            <a:spAutoFit/>
          </a:bodyPr>
          <a:lstStyle/>
          <a:p>
            <a:pPr algn="ctr"/>
            <a:r>
              <a:rPr lang="en-US" sz="3600" dirty="0" smtClean="0">
                <a:solidFill>
                  <a:srgbClr val="FFFFFF"/>
                </a:solidFill>
                <a:latin typeface="Calibri"/>
              </a:rPr>
              <a:t>INTEGRATIVE</a:t>
            </a:r>
          </a:p>
          <a:p>
            <a:pPr algn="ctr"/>
            <a:endParaRPr lang="en-US" sz="3600" dirty="0" smtClean="0">
              <a:solidFill>
                <a:srgbClr val="FFFFFF"/>
              </a:solidFill>
              <a:latin typeface="Calibri"/>
            </a:endParaRPr>
          </a:p>
          <a:p>
            <a:pPr algn="ctr"/>
            <a:r>
              <a:rPr lang="en-US" sz="3600" dirty="0" smtClean="0">
                <a:solidFill>
                  <a:srgbClr val="FFFFFF"/>
                </a:solidFill>
                <a:latin typeface="Calibri"/>
              </a:rPr>
              <a:t>LEARNING </a:t>
            </a:r>
          </a:p>
          <a:p>
            <a:pPr algn="ctr"/>
            <a:endParaRPr lang="en-US" sz="3600" dirty="0" smtClean="0">
              <a:solidFill>
                <a:srgbClr val="FFFFFF"/>
              </a:solidFill>
              <a:latin typeface="Calibri"/>
            </a:endParaRPr>
          </a:p>
          <a:p>
            <a:pPr algn="ctr"/>
            <a:r>
              <a:rPr lang="en-US" sz="3600" dirty="0" smtClean="0">
                <a:solidFill>
                  <a:srgbClr val="FFFFFF"/>
                </a:solidFill>
                <a:latin typeface="Calibri"/>
              </a:rPr>
              <a:t>ANALYTICS</a:t>
            </a:r>
            <a:endParaRPr lang="en-US" sz="3600" dirty="0">
              <a:solidFill>
                <a:srgbClr val="FFFFFF"/>
              </a:solidFill>
              <a:latin typeface="Calibri"/>
            </a:endParaRPr>
          </a:p>
        </p:txBody>
      </p:sp>
      <p:sp>
        <p:nvSpPr>
          <p:cNvPr id="10" name="Oval 9"/>
          <p:cNvSpPr/>
          <p:nvPr/>
        </p:nvSpPr>
        <p:spPr>
          <a:xfrm>
            <a:off x="2512595" y="2184728"/>
            <a:ext cx="3891790" cy="23758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314788526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49568" y="1379111"/>
            <a:ext cx="2990534" cy="2862322"/>
          </a:xfrm>
          <a:prstGeom prst="rect">
            <a:avLst/>
          </a:prstGeom>
          <a:noFill/>
        </p:spPr>
        <p:txBody>
          <a:bodyPr wrap="square" rtlCol="0">
            <a:spAutoFit/>
          </a:bodyPr>
          <a:lstStyle/>
          <a:p>
            <a:pPr algn="ctr"/>
            <a:r>
              <a:rPr lang="en-US" sz="3600" dirty="0" smtClean="0">
                <a:solidFill>
                  <a:srgbClr val="FFFFFF"/>
                </a:solidFill>
                <a:latin typeface="Calibri"/>
              </a:rPr>
              <a:t>INTEGRATIVE</a:t>
            </a:r>
          </a:p>
          <a:p>
            <a:pPr algn="ctr"/>
            <a:endParaRPr lang="en-US" sz="3600" dirty="0" smtClean="0">
              <a:solidFill>
                <a:srgbClr val="FFFFFF"/>
              </a:solidFill>
              <a:latin typeface="Calibri"/>
            </a:endParaRPr>
          </a:p>
          <a:p>
            <a:pPr algn="ctr"/>
            <a:r>
              <a:rPr lang="en-US" sz="3600" dirty="0" smtClean="0">
                <a:solidFill>
                  <a:srgbClr val="FFFFFF"/>
                </a:solidFill>
                <a:latin typeface="Calibri"/>
              </a:rPr>
              <a:t>LEARNING </a:t>
            </a:r>
          </a:p>
          <a:p>
            <a:pPr algn="ctr"/>
            <a:endParaRPr lang="en-US" sz="3600" dirty="0" smtClean="0">
              <a:solidFill>
                <a:srgbClr val="FFFFFF"/>
              </a:solidFill>
              <a:latin typeface="Calibri"/>
            </a:endParaRPr>
          </a:p>
          <a:p>
            <a:pPr algn="ctr"/>
            <a:r>
              <a:rPr lang="en-US" sz="3600" dirty="0" smtClean="0">
                <a:solidFill>
                  <a:srgbClr val="FFFFFF"/>
                </a:solidFill>
                <a:latin typeface="Calibri"/>
              </a:rPr>
              <a:t>ANALYTICS</a:t>
            </a:r>
            <a:endParaRPr lang="en-US" sz="3600" dirty="0">
              <a:solidFill>
                <a:srgbClr val="FFFFFF"/>
              </a:solidFill>
              <a:latin typeface="Calibri"/>
            </a:endParaRPr>
          </a:p>
        </p:txBody>
      </p:sp>
      <p:sp>
        <p:nvSpPr>
          <p:cNvPr id="9" name="Oval 8"/>
          <p:cNvSpPr/>
          <p:nvPr/>
        </p:nvSpPr>
        <p:spPr>
          <a:xfrm>
            <a:off x="2512595" y="996782"/>
            <a:ext cx="3891790" cy="23758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0" name="Oval 9"/>
          <p:cNvSpPr/>
          <p:nvPr/>
        </p:nvSpPr>
        <p:spPr>
          <a:xfrm>
            <a:off x="2512595" y="2184728"/>
            <a:ext cx="3891790" cy="23758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115869829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0" y="5095143"/>
            <a:ext cx="3628211" cy="1938992"/>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TextBox 31"/>
          <p:cNvSpPr txBox="1"/>
          <p:nvPr/>
        </p:nvSpPr>
        <p:spPr>
          <a:xfrm>
            <a:off x="3431671" y="5230788"/>
            <a:ext cx="2951068" cy="1631216"/>
          </a:xfrm>
          <a:prstGeom prst="rect">
            <a:avLst/>
          </a:prstGeom>
          <a:noFill/>
        </p:spPr>
        <p:txBody>
          <a:bodyPr wrap="square" rtlCol="0">
            <a:spAutoFit/>
          </a:bodyPr>
          <a:lstStyle/>
          <a:p>
            <a:pPr algn="ctr"/>
            <a:r>
              <a:rPr lang="en-US" sz="2000" b="1" dirty="0" err="1" smtClean="0">
                <a:solidFill>
                  <a:srgbClr val="C0504D">
                    <a:lumMod val="75000"/>
                  </a:srgbClr>
                </a:solidFill>
                <a:latin typeface="Calibri"/>
              </a:rPr>
              <a:t>ePortfolios</a:t>
            </a:r>
            <a:r>
              <a:rPr lang="en-US" sz="2000" b="1" dirty="0" smtClean="0">
                <a:solidFill>
                  <a:srgbClr val="C0504D">
                    <a:lumMod val="75000"/>
                  </a:srgbClr>
                </a:solidFill>
                <a:latin typeface="Calibri"/>
              </a:rPr>
              <a:t> as capture of the whole education and institutional value</a:t>
            </a:r>
          </a:p>
          <a:p>
            <a:pPr algn="ctr"/>
            <a:r>
              <a:rPr lang="en-US" sz="2000" b="1" dirty="0" smtClean="0">
                <a:solidFill>
                  <a:srgbClr val="008000"/>
                </a:solidFill>
                <a:latin typeface="Calibri"/>
              </a:rPr>
              <a:t>Integrative of all analytics?</a:t>
            </a:r>
            <a:endParaRPr lang="en-US" sz="2000" b="1" dirty="0">
              <a:solidFill>
                <a:srgbClr val="008000"/>
              </a:solidFill>
              <a:latin typeface="Calibri"/>
            </a:endParaRPr>
          </a:p>
        </p:txBody>
      </p:sp>
      <p:cxnSp>
        <p:nvCxnSpPr>
          <p:cNvPr id="35" name="Straight Arrow Connector 34"/>
          <p:cNvCxnSpPr/>
          <p:nvPr/>
        </p:nvCxnSpPr>
        <p:spPr>
          <a:xfrm flipV="1">
            <a:off x="5386766" y="4572001"/>
            <a:ext cx="676919" cy="420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0800000">
            <a:off x="3944263" y="4481280"/>
            <a:ext cx="522817" cy="45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Up Arrow 45"/>
          <p:cNvSpPr/>
          <p:nvPr/>
        </p:nvSpPr>
        <p:spPr>
          <a:xfrm>
            <a:off x="4788237" y="4481280"/>
            <a:ext cx="379555" cy="749508"/>
          </a:xfrm>
          <a:prstGeom prst="up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6382739" y="5095143"/>
            <a:ext cx="2561248" cy="1815882"/>
          </a:xfrm>
          <a:prstGeom prst="rect">
            <a:avLst/>
          </a:prstGeom>
          <a:noFill/>
        </p:spPr>
        <p:txBody>
          <a:bodyPr wrap="square" rtlCol="0">
            <a:spAutoFit/>
          </a:bodyPr>
          <a:lstStyle/>
          <a:p>
            <a:pPr algn="r"/>
            <a:r>
              <a:rPr lang="en-US" sz="2000" b="1" dirty="0" smtClean="0">
                <a:solidFill>
                  <a:srgbClr val="008000"/>
                </a:solidFill>
                <a:latin typeface="Calibri"/>
              </a:rPr>
              <a:t>Local and Identity-specific</a:t>
            </a:r>
          </a:p>
          <a:p>
            <a:pPr algn="r"/>
            <a:r>
              <a:rPr lang="en-US" dirty="0" smtClean="0">
                <a:solidFill>
                  <a:srgbClr val="008000"/>
                </a:solidFill>
                <a:latin typeface="Calibri"/>
              </a:rPr>
              <a:t>Urban setting</a:t>
            </a:r>
          </a:p>
          <a:p>
            <a:pPr algn="r"/>
            <a:r>
              <a:rPr lang="en-US" dirty="0" smtClean="0">
                <a:solidFill>
                  <a:srgbClr val="008000"/>
                </a:solidFill>
                <a:latin typeface="Calibri"/>
              </a:rPr>
              <a:t>Community-based</a:t>
            </a:r>
          </a:p>
          <a:p>
            <a:pPr algn="r"/>
            <a:r>
              <a:rPr lang="en-US" dirty="0" smtClean="0">
                <a:solidFill>
                  <a:srgbClr val="008000"/>
                </a:solidFill>
                <a:latin typeface="Calibri"/>
              </a:rPr>
              <a:t>Mentor-based</a:t>
            </a:r>
          </a:p>
          <a:p>
            <a:pPr algn="r"/>
            <a:r>
              <a:rPr lang="en-US" dirty="0" smtClean="0">
                <a:solidFill>
                  <a:srgbClr val="008000"/>
                </a:solidFill>
                <a:latin typeface="Calibri"/>
              </a:rPr>
              <a:t>Residential, Diverse</a:t>
            </a:r>
            <a:endParaRPr lang="en-US" dirty="0">
              <a:solidFill>
                <a:srgbClr val="008000"/>
              </a:solidFill>
              <a:latin typeface="Calibri"/>
            </a:endParaRPr>
          </a:p>
        </p:txBody>
      </p:sp>
      <p:sp>
        <p:nvSpPr>
          <p:cNvPr id="9" name="Down Arrow 8"/>
          <p:cNvSpPr/>
          <p:nvPr/>
        </p:nvSpPr>
        <p:spPr>
          <a:xfrm>
            <a:off x="4315746" y="1079304"/>
            <a:ext cx="472491" cy="1114415"/>
          </a:xfrm>
          <a:prstGeom prst="downArrow">
            <a:avLst/>
          </a:prstGeom>
          <a:solidFill>
            <a:srgbClr val="77933C">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latin typeface="Calibri"/>
            </a:endParaRPr>
          </a:p>
        </p:txBody>
      </p:sp>
      <p:sp>
        <p:nvSpPr>
          <p:cNvPr id="10" name="TextBox 9"/>
          <p:cNvSpPr txBox="1"/>
          <p:nvPr/>
        </p:nvSpPr>
        <p:spPr>
          <a:xfrm>
            <a:off x="3807294" y="155975"/>
            <a:ext cx="2474597" cy="923330"/>
          </a:xfrm>
          <a:prstGeom prst="rect">
            <a:avLst/>
          </a:prstGeom>
          <a:noFill/>
        </p:spPr>
        <p:txBody>
          <a:bodyPr wrap="square" rtlCol="0">
            <a:spAutoFit/>
          </a:bodyPr>
          <a:lstStyle/>
          <a:p>
            <a:r>
              <a:rPr lang="en-US" b="1" dirty="0" smtClean="0">
                <a:solidFill>
                  <a:prstClr val="black"/>
                </a:solidFill>
                <a:latin typeface="Calibri"/>
              </a:rPr>
              <a:t>Authentic student work</a:t>
            </a:r>
          </a:p>
          <a:p>
            <a:r>
              <a:rPr lang="en-US" b="1" dirty="0" smtClean="0">
                <a:solidFill>
                  <a:prstClr val="black"/>
                </a:solidFill>
                <a:latin typeface="Calibri"/>
              </a:rPr>
              <a:t>Artifacts of inquiry and practice</a:t>
            </a:r>
            <a:endParaRPr lang="en-US" b="1" dirty="0">
              <a:solidFill>
                <a:prstClr val="black"/>
              </a:solidFill>
              <a:latin typeface="Calibri"/>
            </a:endParaRPr>
          </a:p>
        </p:txBody>
      </p:sp>
      <p:sp>
        <p:nvSpPr>
          <p:cNvPr id="15" name="Oval 14"/>
          <p:cNvSpPr/>
          <p:nvPr/>
        </p:nvSpPr>
        <p:spPr>
          <a:xfrm>
            <a:off x="3408364" y="-100057"/>
            <a:ext cx="3313242" cy="1642201"/>
          </a:xfrm>
          <a:prstGeom prst="ellipse">
            <a:avLst/>
          </a:prstGeom>
          <a:solidFill>
            <a:srgbClr val="77933C">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latin typeface="Calibri"/>
            </a:endParaRPr>
          </a:p>
        </p:txBody>
      </p:sp>
      <p:sp>
        <p:nvSpPr>
          <p:cNvPr id="44" name="Oval 43"/>
          <p:cNvSpPr/>
          <p:nvPr/>
        </p:nvSpPr>
        <p:spPr>
          <a:xfrm>
            <a:off x="3885853" y="1934316"/>
            <a:ext cx="2201615" cy="2256117"/>
          </a:xfrm>
          <a:prstGeom prst="ellipse">
            <a:avLst/>
          </a:prstGeom>
          <a:noFill/>
          <a:ln w="38100" cmpd="sng">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latin typeface="Calibri"/>
            </a:endParaRPr>
          </a:p>
        </p:txBody>
      </p:sp>
      <p:sp>
        <p:nvSpPr>
          <p:cNvPr id="2" name="Curved Left Arrow 1"/>
          <p:cNvSpPr/>
          <p:nvPr/>
        </p:nvSpPr>
        <p:spPr>
          <a:xfrm>
            <a:off x="5884974" y="2006886"/>
            <a:ext cx="1057693" cy="1948257"/>
          </a:xfrm>
          <a:prstGeom prst="curvedLeftArrow">
            <a:avLst/>
          </a:prstGeom>
          <a:solidFill>
            <a:srgbClr val="953735">
              <a:alpha val="29000"/>
            </a:srgbClr>
          </a:solidFill>
          <a:ln>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Curved Right Arrow 7"/>
          <p:cNvSpPr/>
          <p:nvPr/>
        </p:nvSpPr>
        <p:spPr>
          <a:xfrm>
            <a:off x="2963601" y="2018983"/>
            <a:ext cx="1166289" cy="1936160"/>
          </a:xfrm>
          <a:prstGeom prst="curvedRightArrow">
            <a:avLst/>
          </a:prstGeom>
          <a:solidFill>
            <a:schemeClr val="accent2">
              <a:lumMod val="75000"/>
              <a:alpha val="3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12" name="Oval 11"/>
          <p:cNvSpPr/>
          <p:nvPr/>
        </p:nvSpPr>
        <p:spPr>
          <a:xfrm>
            <a:off x="179083" y="132937"/>
            <a:ext cx="2234861" cy="1632014"/>
          </a:xfrm>
          <a:prstGeom prst="ellipse">
            <a:avLst/>
          </a:prstGeom>
          <a:solidFill>
            <a:schemeClr val="accent3">
              <a:lumMod val="75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386649" y="265888"/>
            <a:ext cx="1883590" cy="1323439"/>
          </a:xfrm>
          <a:prstGeom prst="rect">
            <a:avLst/>
          </a:prstGeom>
          <a:noFill/>
        </p:spPr>
        <p:txBody>
          <a:bodyPr wrap="square" rtlCol="0">
            <a:spAutoFit/>
          </a:bodyPr>
          <a:lstStyle/>
          <a:p>
            <a:pPr algn="ctr"/>
            <a:r>
              <a:rPr lang="en-US" sz="2000" b="1" dirty="0" smtClean="0">
                <a:solidFill>
                  <a:prstClr val="black"/>
                </a:solidFill>
                <a:latin typeface="Calibri"/>
              </a:rPr>
              <a:t>Learning Analytics “attainment” “activity”</a:t>
            </a:r>
            <a:endParaRPr lang="en-US" sz="2000" b="1" dirty="0">
              <a:solidFill>
                <a:prstClr val="black"/>
              </a:solidFill>
              <a:latin typeface="Calibri"/>
            </a:endParaRPr>
          </a:p>
        </p:txBody>
      </p:sp>
      <p:sp>
        <p:nvSpPr>
          <p:cNvPr id="14" name="Curved Right Arrow 13"/>
          <p:cNvSpPr/>
          <p:nvPr/>
        </p:nvSpPr>
        <p:spPr>
          <a:xfrm rot="20032364">
            <a:off x="861754" y="1863432"/>
            <a:ext cx="2076100" cy="3582196"/>
          </a:xfrm>
          <a:prstGeom prst="curvedRightArrow">
            <a:avLst/>
          </a:prstGeom>
          <a:solidFill>
            <a:srgbClr val="77933C">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Oval 25"/>
          <p:cNvSpPr/>
          <p:nvPr/>
        </p:nvSpPr>
        <p:spPr>
          <a:xfrm>
            <a:off x="6880612" y="197344"/>
            <a:ext cx="2234861" cy="1632014"/>
          </a:xfrm>
          <a:prstGeom prst="ellipse">
            <a:avLst/>
          </a:prstGeom>
          <a:solidFill>
            <a:schemeClr val="accent3">
              <a:lumMod val="75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TextBox 27"/>
          <p:cNvSpPr txBox="1"/>
          <p:nvPr/>
        </p:nvSpPr>
        <p:spPr>
          <a:xfrm>
            <a:off x="7119803" y="371418"/>
            <a:ext cx="1824184" cy="1015663"/>
          </a:xfrm>
          <a:prstGeom prst="rect">
            <a:avLst/>
          </a:prstGeom>
          <a:noFill/>
        </p:spPr>
        <p:txBody>
          <a:bodyPr wrap="square" rtlCol="0">
            <a:spAutoFit/>
          </a:bodyPr>
          <a:lstStyle/>
          <a:p>
            <a:pPr algn="ctr"/>
            <a:r>
              <a:rPr lang="en-US" sz="2000" b="1" dirty="0" smtClean="0">
                <a:solidFill>
                  <a:prstClr val="black"/>
                </a:solidFill>
                <a:latin typeface="Calibri"/>
              </a:rPr>
              <a:t>Learning Analytics</a:t>
            </a:r>
          </a:p>
          <a:p>
            <a:r>
              <a:rPr lang="en-US" sz="2000" b="1" dirty="0" smtClean="0">
                <a:solidFill>
                  <a:prstClr val="black"/>
                </a:solidFill>
                <a:latin typeface="Calibri"/>
              </a:rPr>
              <a:t>“dispositional”</a:t>
            </a:r>
            <a:endParaRPr lang="en-US" sz="2000" b="1" dirty="0">
              <a:solidFill>
                <a:prstClr val="black"/>
              </a:solidFill>
              <a:latin typeface="Calibri"/>
            </a:endParaRPr>
          </a:p>
        </p:txBody>
      </p:sp>
      <p:sp>
        <p:nvSpPr>
          <p:cNvPr id="16" name="Curved Left Arrow 15"/>
          <p:cNvSpPr/>
          <p:nvPr/>
        </p:nvSpPr>
        <p:spPr>
          <a:xfrm rot="1076471">
            <a:off x="6819310" y="1801332"/>
            <a:ext cx="1714787" cy="3105197"/>
          </a:xfrm>
          <a:prstGeom prst="curvedLeftArrow">
            <a:avLst/>
          </a:prstGeom>
          <a:solidFill>
            <a:srgbClr val="77933C">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756776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26" grpId="0" animBg="1"/>
      <p:bldP spid="28" grpId="0"/>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737041" y="1551994"/>
            <a:ext cx="3588056" cy="90701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5" name="Rectangle 4"/>
          <p:cNvSpPr/>
          <p:nvPr/>
        </p:nvSpPr>
        <p:spPr>
          <a:xfrm>
            <a:off x="4748337" y="2933896"/>
            <a:ext cx="3588056" cy="907010"/>
          </a:xfrm>
          <a:prstGeom prst="rect">
            <a:avLst/>
          </a:prstGeom>
          <a:solidFill>
            <a:srgbClr val="DDD9C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4748337" y="4304489"/>
            <a:ext cx="3588056" cy="907010"/>
          </a:xfrm>
          <a:prstGeom prst="rect">
            <a:avLst/>
          </a:prstGeom>
          <a:solidFill>
            <a:srgbClr val="DDD9C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TextBox 7"/>
          <p:cNvSpPr txBox="1"/>
          <p:nvPr/>
        </p:nvSpPr>
        <p:spPr>
          <a:xfrm>
            <a:off x="5523187" y="1632616"/>
            <a:ext cx="2237495" cy="461665"/>
          </a:xfrm>
          <a:prstGeom prst="rect">
            <a:avLst/>
          </a:prstGeom>
          <a:noFill/>
        </p:spPr>
        <p:txBody>
          <a:bodyPr wrap="square" rtlCol="0">
            <a:spAutoFit/>
          </a:bodyPr>
          <a:lstStyle/>
          <a:p>
            <a:pPr defTabSz="914400"/>
            <a:r>
              <a:rPr lang="en-US" sz="2400" b="1" u="sng" dirty="0">
                <a:solidFill>
                  <a:srgbClr val="800000"/>
                </a:solidFill>
                <a:latin typeface="Calibri"/>
              </a:rPr>
              <a:t>Empowerment</a:t>
            </a:r>
          </a:p>
        </p:txBody>
      </p:sp>
      <p:sp>
        <p:nvSpPr>
          <p:cNvPr id="9" name="TextBox 8"/>
          <p:cNvSpPr txBox="1"/>
          <p:nvPr/>
        </p:nvSpPr>
        <p:spPr>
          <a:xfrm>
            <a:off x="4555622" y="302337"/>
            <a:ext cx="3971051" cy="830997"/>
          </a:xfrm>
          <a:prstGeom prst="rect">
            <a:avLst/>
          </a:prstGeom>
          <a:noFill/>
        </p:spPr>
        <p:txBody>
          <a:bodyPr wrap="square" rtlCol="0">
            <a:spAutoFit/>
          </a:bodyPr>
          <a:lstStyle/>
          <a:p>
            <a:pPr algn="ctr" defTabSz="914400"/>
            <a:r>
              <a:rPr lang="en-US" sz="2400" dirty="0">
                <a:solidFill>
                  <a:prstClr val="white"/>
                </a:solidFill>
                <a:latin typeface="Calibri"/>
              </a:rPr>
              <a:t>Toward a system of </a:t>
            </a:r>
          </a:p>
          <a:p>
            <a:pPr algn="ctr" defTabSz="914400"/>
            <a:r>
              <a:rPr lang="en-US" sz="2400" dirty="0">
                <a:solidFill>
                  <a:prstClr val="white"/>
                </a:solidFill>
                <a:latin typeface="Calibri"/>
              </a:rPr>
              <a:t>Learning analytics</a:t>
            </a:r>
          </a:p>
        </p:txBody>
      </p:sp>
      <p:sp>
        <p:nvSpPr>
          <p:cNvPr id="10" name="TextBox 9"/>
          <p:cNvSpPr txBox="1"/>
          <p:nvPr/>
        </p:nvSpPr>
        <p:spPr>
          <a:xfrm>
            <a:off x="5695745" y="2994362"/>
            <a:ext cx="2237495" cy="461665"/>
          </a:xfrm>
          <a:prstGeom prst="rect">
            <a:avLst/>
          </a:prstGeom>
          <a:noFill/>
        </p:spPr>
        <p:txBody>
          <a:bodyPr wrap="square" rtlCol="0">
            <a:spAutoFit/>
          </a:bodyPr>
          <a:lstStyle/>
          <a:p>
            <a:pPr defTabSz="914400"/>
            <a:r>
              <a:rPr lang="en-US" sz="2400" b="1" dirty="0">
                <a:solidFill>
                  <a:srgbClr val="800000"/>
                </a:solidFill>
                <a:latin typeface="Calibri"/>
              </a:rPr>
              <a:t> </a:t>
            </a:r>
            <a:r>
              <a:rPr lang="en-US" sz="2400" b="1" u="sng" dirty="0" smtClean="0">
                <a:solidFill>
                  <a:srgbClr val="800000"/>
                </a:solidFill>
                <a:latin typeface="Calibri"/>
              </a:rPr>
              <a:t>Hermeneutic</a:t>
            </a:r>
            <a:endParaRPr lang="en-US" sz="2400" b="1" u="sng" dirty="0">
              <a:solidFill>
                <a:srgbClr val="800000"/>
              </a:solidFill>
              <a:latin typeface="Calibri"/>
            </a:endParaRPr>
          </a:p>
        </p:txBody>
      </p:sp>
      <p:sp>
        <p:nvSpPr>
          <p:cNvPr id="11" name="TextBox 10"/>
          <p:cNvSpPr txBox="1"/>
          <p:nvPr/>
        </p:nvSpPr>
        <p:spPr>
          <a:xfrm>
            <a:off x="5917476" y="4344798"/>
            <a:ext cx="2237495" cy="461665"/>
          </a:xfrm>
          <a:prstGeom prst="rect">
            <a:avLst/>
          </a:prstGeom>
          <a:noFill/>
        </p:spPr>
        <p:txBody>
          <a:bodyPr wrap="square" rtlCol="0">
            <a:spAutoFit/>
          </a:bodyPr>
          <a:lstStyle/>
          <a:p>
            <a:pPr defTabSz="914400"/>
            <a:r>
              <a:rPr lang="en-US" sz="2400" b="1" u="sng" dirty="0">
                <a:solidFill>
                  <a:srgbClr val="800000"/>
                </a:solidFill>
                <a:latin typeface="Calibri"/>
              </a:rPr>
              <a:t>Empirical</a:t>
            </a:r>
          </a:p>
        </p:txBody>
      </p:sp>
      <p:sp>
        <p:nvSpPr>
          <p:cNvPr id="12" name="TextBox 11"/>
          <p:cNvSpPr txBox="1"/>
          <p:nvPr/>
        </p:nvSpPr>
        <p:spPr>
          <a:xfrm>
            <a:off x="2156865" y="6027003"/>
            <a:ext cx="6743943" cy="646331"/>
          </a:xfrm>
          <a:prstGeom prst="rect">
            <a:avLst/>
          </a:prstGeom>
          <a:noFill/>
        </p:spPr>
        <p:txBody>
          <a:bodyPr wrap="square" rtlCol="0">
            <a:spAutoFit/>
          </a:bodyPr>
          <a:lstStyle/>
          <a:p>
            <a:pPr algn="ctr" defTabSz="914400"/>
            <a:r>
              <a:rPr lang="en-US" dirty="0">
                <a:solidFill>
                  <a:prstClr val="white"/>
                </a:solidFill>
                <a:latin typeface="Calibri"/>
              </a:rPr>
              <a:t>Adapted from Simon Buckingham Shum </a:t>
            </a:r>
          </a:p>
          <a:p>
            <a:pPr algn="ctr" defTabSz="914400"/>
            <a:r>
              <a:rPr lang="en-US" dirty="0">
                <a:solidFill>
                  <a:prstClr val="white"/>
                </a:solidFill>
                <a:latin typeface="Calibri"/>
              </a:rPr>
              <a:t>(University of Technology Sydney; </a:t>
            </a:r>
            <a:r>
              <a:rPr lang="en-US" i="1" dirty="0">
                <a:solidFill>
                  <a:prstClr val="white"/>
                </a:solidFill>
                <a:latin typeface="Calibri"/>
              </a:rPr>
              <a:t>Learning </a:t>
            </a:r>
            <a:r>
              <a:rPr lang="en-US" i="1" dirty="0" err="1">
                <a:solidFill>
                  <a:prstClr val="white"/>
                </a:solidFill>
                <a:latin typeface="Calibri"/>
              </a:rPr>
              <a:t>Emergence.net</a:t>
            </a:r>
            <a:r>
              <a:rPr lang="en-US" dirty="0">
                <a:solidFill>
                  <a:prstClr val="white"/>
                </a:solidFill>
                <a:latin typeface="Calibri"/>
              </a:rPr>
              <a:t>)</a:t>
            </a:r>
          </a:p>
        </p:txBody>
      </p:sp>
      <p:sp>
        <p:nvSpPr>
          <p:cNvPr id="13" name="TextBox 12"/>
          <p:cNvSpPr txBox="1"/>
          <p:nvPr/>
        </p:nvSpPr>
        <p:spPr>
          <a:xfrm>
            <a:off x="5796536" y="2026886"/>
            <a:ext cx="1661787" cy="461665"/>
          </a:xfrm>
          <a:prstGeom prst="rect">
            <a:avLst/>
          </a:prstGeom>
          <a:noFill/>
        </p:spPr>
        <p:txBody>
          <a:bodyPr wrap="square" rtlCol="0">
            <a:spAutoFit/>
          </a:bodyPr>
          <a:lstStyle/>
          <a:p>
            <a:pPr defTabSz="914400"/>
            <a:r>
              <a:rPr lang="en-US" sz="2400" b="1" dirty="0">
                <a:solidFill>
                  <a:srgbClr val="800000"/>
                </a:solidFill>
                <a:latin typeface="Calibri"/>
              </a:rPr>
              <a:t>(Students)</a:t>
            </a:r>
          </a:p>
        </p:txBody>
      </p:sp>
      <p:sp>
        <p:nvSpPr>
          <p:cNvPr id="14" name="TextBox 13"/>
          <p:cNvSpPr txBox="1"/>
          <p:nvPr/>
        </p:nvSpPr>
        <p:spPr>
          <a:xfrm>
            <a:off x="5422397" y="3408789"/>
            <a:ext cx="2721283" cy="461665"/>
          </a:xfrm>
          <a:prstGeom prst="rect">
            <a:avLst/>
          </a:prstGeom>
          <a:noFill/>
        </p:spPr>
        <p:txBody>
          <a:bodyPr wrap="square" rtlCol="0">
            <a:spAutoFit/>
          </a:bodyPr>
          <a:lstStyle/>
          <a:p>
            <a:pPr defTabSz="914400"/>
            <a:r>
              <a:rPr lang="en-US" sz="2400" b="1" dirty="0">
                <a:solidFill>
                  <a:srgbClr val="800000"/>
                </a:solidFill>
                <a:latin typeface="Calibri"/>
              </a:rPr>
              <a:t>(faculty, designers)</a:t>
            </a:r>
          </a:p>
        </p:txBody>
      </p:sp>
      <p:sp>
        <p:nvSpPr>
          <p:cNvPr id="15" name="TextBox 14"/>
          <p:cNvSpPr txBox="1"/>
          <p:nvPr/>
        </p:nvSpPr>
        <p:spPr>
          <a:xfrm>
            <a:off x="5836847" y="4750379"/>
            <a:ext cx="1923838" cy="461665"/>
          </a:xfrm>
          <a:prstGeom prst="rect">
            <a:avLst/>
          </a:prstGeom>
          <a:noFill/>
        </p:spPr>
        <p:txBody>
          <a:bodyPr wrap="square" rtlCol="0">
            <a:spAutoFit/>
          </a:bodyPr>
          <a:lstStyle/>
          <a:p>
            <a:pPr defTabSz="914400"/>
            <a:r>
              <a:rPr lang="en-US" sz="2400" b="1" dirty="0">
                <a:solidFill>
                  <a:srgbClr val="800000"/>
                </a:solidFill>
                <a:latin typeface="Calibri"/>
              </a:rPr>
              <a:t>(institution)</a:t>
            </a:r>
          </a:p>
        </p:txBody>
      </p:sp>
      <p:sp>
        <p:nvSpPr>
          <p:cNvPr id="16" name="Curved Right Arrow 15"/>
          <p:cNvSpPr/>
          <p:nvPr/>
        </p:nvSpPr>
        <p:spPr>
          <a:xfrm>
            <a:off x="4293573" y="2196979"/>
            <a:ext cx="342679" cy="80623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7" name="Curved Right Arrow 16"/>
          <p:cNvSpPr/>
          <p:nvPr/>
        </p:nvSpPr>
        <p:spPr>
          <a:xfrm>
            <a:off x="4345185" y="3619193"/>
            <a:ext cx="342679" cy="80623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black"/>
              </a:solidFill>
              <a:latin typeface="Calibri"/>
            </a:endParaRPr>
          </a:p>
        </p:txBody>
      </p:sp>
      <p:pic>
        <p:nvPicPr>
          <p:cNvPr id="18" name="Picture 17" descr="Learning_Dashboard_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86740" cy="1814019"/>
          </a:xfrm>
          <a:prstGeom prst="rect">
            <a:avLst/>
          </a:prstGeom>
        </p:spPr>
      </p:pic>
      <p:pic>
        <p:nvPicPr>
          <p:cNvPr id="19" name="Picture 18" descr="BbLea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90" y="1472971"/>
            <a:ext cx="2805786" cy="1972066"/>
          </a:xfrm>
          <a:prstGeom prst="rect">
            <a:avLst/>
          </a:prstGeom>
        </p:spPr>
      </p:pic>
      <p:pic>
        <p:nvPicPr>
          <p:cNvPr id="20" name="Picture 19" descr="SocialLearnDashboar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6" y="3038836"/>
            <a:ext cx="2922584" cy="1781546"/>
          </a:xfrm>
          <a:prstGeom prst="rect">
            <a:avLst/>
          </a:prstGeom>
        </p:spPr>
      </p:pic>
    </p:spTree>
    <p:extLst>
      <p:ext uri="{BB962C8B-B14F-4D97-AF65-F5344CB8AC3E}">
        <p14:creationId xmlns:p14="http://schemas.microsoft.com/office/powerpoint/2010/main" val="13587753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067" y="792373"/>
            <a:ext cx="5681210" cy="823672"/>
          </a:xfrm>
        </p:spPr>
        <p:txBody>
          <a:bodyPr/>
          <a:lstStyle/>
          <a:p>
            <a:r>
              <a:rPr lang="en-US" dirty="0" smtClean="0"/>
              <a:t>Three Assumptions</a:t>
            </a:r>
            <a:endParaRPr lang="en-US" dirty="0"/>
          </a:p>
        </p:txBody>
      </p:sp>
      <p:sp>
        <p:nvSpPr>
          <p:cNvPr id="3" name="TextBox 2"/>
          <p:cNvSpPr txBox="1"/>
          <p:nvPr/>
        </p:nvSpPr>
        <p:spPr>
          <a:xfrm>
            <a:off x="4552289" y="2272972"/>
            <a:ext cx="4328407" cy="1815882"/>
          </a:xfrm>
          <a:prstGeom prst="rect">
            <a:avLst/>
          </a:prstGeom>
          <a:noFill/>
        </p:spPr>
        <p:txBody>
          <a:bodyPr wrap="square" rtlCol="0">
            <a:spAutoFit/>
          </a:bodyPr>
          <a:lstStyle/>
          <a:p>
            <a:r>
              <a:rPr lang="en-US" sz="2800" dirty="0" smtClean="0">
                <a:solidFill>
                  <a:prstClr val="black"/>
                </a:solidFill>
                <a:latin typeface="Calibri"/>
              </a:rPr>
              <a:t>In 5-10 years, we will be </a:t>
            </a:r>
          </a:p>
          <a:p>
            <a:r>
              <a:rPr lang="en-US" sz="2800" dirty="0" smtClean="0">
                <a:solidFill>
                  <a:prstClr val="black"/>
                </a:solidFill>
                <a:latin typeface="Calibri"/>
              </a:rPr>
              <a:t>out-competed on costs on information and content delivery. </a:t>
            </a:r>
          </a:p>
        </p:txBody>
      </p:sp>
      <p:pic>
        <p:nvPicPr>
          <p:cNvPr id="7" name="Picture 6" descr="photo (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9067" cy="1579067"/>
          </a:xfrm>
          <a:prstGeom prst="rect">
            <a:avLst/>
          </a:prstGeom>
        </p:spPr>
      </p:pic>
      <p:pic>
        <p:nvPicPr>
          <p:cNvPr id="8" name="Picture 7" descr="photo 2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750" y="0"/>
            <a:ext cx="1751838" cy="1751838"/>
          </a:xfrm>
          <a:prstGeom prst="rect">
            <a:avLst/>
          </a:prstGeom>
        </p:spPr>
      </p:pic>
      <p:sp>
        <p:nvSpPr>
          <p:cNvPr id="9" name="TextBox 8"/>
          <p:cNvSpPr txBox="1"/>
          <p:nvPr/>
        </p:nvSpPr>
        <p:spPr>
          <a:xfrm>
            <a:off x="2748637" y="0"/>
            <a:ext cx="3148754" cy="461665"/>
          </a:xfrm>
          <a:prstGeom prst="rect">
            <a:avLst/>
          </a:prstGeom>
          <a:solidFill>
            <a:srgbClr val="376092"/>
          </a:solidFill>
        </p:spPr>
        <p:txBody>
          <a:bodyPr wrap="square" rtlCol="0">
            <a:spAutoFit/>
          </a:bodyPr>
          <a:lstStyle/>
          <a:p>
            <a:r>
              <a:rPr lang="en-US" sz="2400" dirty="0" smtClean="0">
                <a:solidFill>
                  <a:srgbClr val="FFFFFF"/>
                </a:solidFill>
                <a:latin typeface="Calibri"/>
              </a:rPr>
              <a:t>Designing the Future(s)</a:t>
            </a:r>
            <a:endParaRPr lang="en-US" sz="2400" dirty="0">
              <a:solidFill>
                <a:srgbClr val="FFFFFF"/>
              </a:solidFill>
              <a:latin typeface="Calibri"/>
            </a:endParaRPr>
          </a:p>
        </p:txBody>
      </p:sp>
      <p:sp>
        <p:nvSpPr>
          <p:cNvPr id="10" name="TextBox 9"/>
          <p:cNvSpPr txBox="1"/>
          <p:nvPr/>
        </p:nvSpPr>
        <p:spPr>
          <a:xfrm>
            <a:off x="247815" y="1998152"/>
            <a:ext cx="3515881" cy="2092881"/>
          </a:xfrm>
          <a:prstGeom prst="rect">
            <a:avLst/>
          </a:prstGeom>
          <a:noFill/>
        </p:spPr>
        <p:txBody>
          <a:bodyPr wrap="square" rtlCol="0">
            <a:spAutoFit/>
          </a:bodyPr>
          <a:lstStyle/>
          <a:p>
            <a:r>
              <a:rPr lang="en-US" sz="2800" dirty="0" smtClean="0">
                <a:solidFill>
                  <a:prstClr val="black"/>
                </a:solidFill>
              </a:rPr>
              <a:t>The university no longer has a monopoly on learning and certification. </a:t>
            </a:r>
            <a:endParaRPr lang="en-US" sz="2800" dirty="0">
              <a:solidFill>
                <a:prstClr val="black"/>
              </a:solidFill>
            </a:endParaRPr>
          </a:p>
          <a:p>
            <a:endParaRPr lang="en-US" dirty="0"/>
          </a:p>
        </p:txBody>
      </p:sp>
      <p:sp>
        <p:nvSpPr>
          <p:cNvPr id="11" name="TextBox 10"/>
          <p:cNvSpPr txBox="1"/>
          <p:nvPr/>
        </p:nvSpPr>
        <p:spPr>
          <a:xfrm>
            <a:off x="555100" y="4676403"/>
            <a:ext cx="7870623" cy="1815882"/>
          </a:xfrm>
          <a:prstGeom prst="rect">
            <a:avLst/>
          </a:prstGeom>
          <a:noFill/>
        </p:spPr>
        <p:txBody>
          <a:bodyPr wrap="square" rtlCol="0">
            <a:spAutoFit/>
          </a:bodyPr>
          <a:lstStyle/>
          <a:p>
            <a:r>
              <a:rPr lang="en-US" sz="2800" dirty="0" smtClean="0"/>
              <a:t>In </a:t>
            </a:r>
            <a:r>
              <a:rPr lang="en-US" sz="2800" dirty="0"/>
              <a:t>the new landscape, there are only two dimensions of education that will be unique to universities: </a:t>
            </a:r>
            <a:endParaRPr lang="en-US" sz="2800" dirty="0" smtClean="0"/>
          </a:p>
          <a:p>
            <a:pPr lvl="5"/>
            <a:r>
              <a:rPr lang="en-US" sz="2800" i="1" dirty="0" smtClean="0"/>
              <a:t>Mentored learning</a:t>
            </a:r>
          </a:p>
          <a:p>
            <a:pPr lvl="5"/>
            <a:r>
              <a:rPr lang="en-US" sz="2800" i="1" dirty="0" smtClean="0"/>
              <a:t>The arc of learning</a:t>
            </a:r>
            <a:endParaRPr lang="en-US" sz="2800" i="1" dirty="0"/>
          </a:p>
        </p:txBody>
      </p:sp>
    </p:spTree>
    <p:extLst>
      <p:ext uri="{BB962C8B-B14F-4D97-AF65-F5344CB8AC3E}">
        <p14:creationId xmlns:p14="http://schemas.microsoft.com/office/powerpoint/2010/main" val="3399512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97120" y="398117"/>
            <a:ext cx="8018475" cy="102372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863893" y="398117"/>
            <a:ext cx="7620394" cy="954107"/>
          </a:xfrm>
          <a:prstGeom prst="rect">
            <a:avLst/>
          </a:prstGeom>
          <a:noFill/>
        </p:spPr>
        <p:txBody>
          <a:bodyPr wrap="square" rtlCol="0">
            <a:spAutoFit/>
          </a:bodyPr>
          <a:lstStyle/>
          <a:p>
            <a:pPr algn="ctr"/>
            <a:r>
              <a:rPr lang="en-US" sz="2800" b="1" dirty="0" smtClean="0"/>
              <a:t>Designing a more integrated university: </a:t>
            </a:r>
          </a:p>
          <a:p>
            <a:pPr algn="ctr"/>
            <a:r>
              <a:rPr lang="en-US" sz="2800" b="1" dirty="0" smtClean="0"/>
              <a:t>formation, inquiry, and the common good </a:t>
            </a:r>
          </a:p>
        </p:txBody>
      </p:sp>
      <p:sp>
        <p:nvSpPr>
          <p:cNvPr id="9" name="TextBox 8"/>
          <p:cNvSpPr txBox="1"/>
          <p:nvPr/>
        </p:nvSpPr>
        <p:spPr>
          <a:xfrm>
            <a:off x="796162" y="1595808"/>
            <a:ext cx="7620394" cy="677108"/>
          </a:xfrm>
          <a:prstGeom prst="rect">
            <a:avLst/>
          </a:prstGeom>
          <a:noFill/>
        </p:spPr>
        <p:txBody>
          <a:bodyPr wrap="square" rtlCol="0">
            <a:spAutoFit/>
          </a:bodyPr>
          <a:lstStyle/>
          <a:p>
            <a:pPr algn="ctr"/>
            <a:r>
              <a:rPr lang="en-US" sz="2000" b="1" dirty="0" smtClean="0">
                <a:latin typeface="Arial"/>
                <a:cs typeface="Arial"/>
              </a:rPr>
              <a:t>What’s it take?</a:t>
            </a:r>
          </a:p>
          <a:p>
            <a:pPr algn="ctr"/>
            <a:r>
              <a:rPr lang="en-US" dirty="0" smtClean="0">
                <a:latin typeface="Arial"/>
                <a:cs typeface="Arial"/>
              </a:rPr>
              <a:t> </a:t>
            </a:r>
            <a:endParaRPr lang="en-US" dirty="0">
              <a:latin typeface="Arial"/>
              <a:cs typeface="Arial"/>
            </a:endParaRPr>
          </a:p>
        </p:txBody>
      </p:sp>
      <p:sp>
        <p:nvSpPr>
          <p:cNvPr id="13" name="Rounded Rectangle 12"/>
          <p:cNvSpPr/>
          <p:nvPr/>
        </p:nvSpPr>
        <p:spPr>
          <a:xfrm>
            <a:off x="0" y="2417259"/>
            <a:ext cx="4303059" cy="237647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4444802" y="2679058"/>
            <a:ext cx="4699197" cy="1975267"/>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94779" y="2465686"/>
            <a:ext cx="4208280" cy="2123658"/>
          </a:xfrm>
          <a:prstGeom prst="rect">
            <a:avLst/>
          </a:prstGeom>
          <a:noFill/>
        </p:spPr>
        <p:txBody>
          <a:bodyPr wrap="square" rtlCol="0">
            <a:spAutoFit/>
          </a:bodyPr>
          <a:lstStyle/>
          <a:p>
            <a:pPr algn="ctr"/>
            <a:r>
              <a:rPr lang="en-US" sz="2400" b="1" dirty="0" smtClean="0"/>
              <a:t>Connect</a:t>
            </a:r>
            <a:r>
              <a:rPr lang="en-US" b="1" dirty="0" smtClean="0"/>
              <a:t> </a:t>
            </a:r>
          </a:p>
          <a:p>
            <a:pPr marL="285750" indent="-285750">
              <a:buFont typeface="Wingdings" charset="2"/>
              <a:buChar char="ü"/>
            </a:pPr>
            <a:r>
              <a:rPr lang="en-US" dirty="0" smtClean="0"/>
              <a:t>Integrate theory and practice</a:t>
            </a:r>
          </a:p>
          <a:p>
            <a:pPr marL="285750" indent="-285750">
              <a:buFont typeface="Wingdings" charset="2"/>
              <a:buChar char="ü"/>
            </a:pPr>
            <a:r>
              <a:rPr lang="en-US" dirty="0" smtClean="0"/>
              <a:t>Connect curriculum to co-curriculum</a:t>
            </a:r>
          </a:p>
          <a:p>
            <a:pPr marL="285750" indent="-285750">
              <a:buFont typeface="Wingdings" charset="2"/>
              <a:buChar char="ü"/>
            </a:pPr>
            <a:r>
              <a:rPr lang="en-US" dirty="0" smtClean="0"/>
              <a:t>Move high-impact experiential learning into the business model</a:t>
            </a:r>
          </a:p>
          <a:p>
            <a:pPr marL="285750" indent="-285750">
              <a:buFont typeface="Wingdings" charset="2"/>
              <a:buChar char="ü"/>
            </a:pPr>
            <a:r>
              <a:rPr lang="en-US" dirty="0" smtClean="0"/>
              <a:t>Share responsibility for wider outcomes</a:t>
            </a:r>
          </a:p>
          <a:p>
            <a:pPr marL="285750" indent="-285750">
              <a:buFont typeface="Wingdings" charset="2"/>
              <a:buChar char="ü"/>
            </a:pPr>
            <a:r>
              <a:rPr lang="en-US" dirty="0" smtClean="0"/>
              <a:t>Make </a:t>
            </a:r>
            <a:r>
              <a:rPr lang="en-US" dirty="0" err="1" smtClean="0"/>
              <a:t>interdisciplinarity</a:t>
            </a:r>
            <a:r>
              <a:rPr lang="en-US" dirty="0" smtClean="0"/>
              <a:t> structural</a:t>
            </a:r>
          </a:p>
        </p:txBody>
      </p:sp>
      <p:sp>
        <p:nvSpPr>
          <p:cNvPr id="18" name="TextBox 17"/>
          <p:cNvSpPr txBox="1"/>
          <p:nvPr/>
        </p:nvSpPr>
        <p:spPr>
          <a:xfrm>
            <a:off x="4444803" y="2715722"/>
            <a:ext cx="4571350" cy="2400657"/>
          </a:xfrm>
          <a:prstGeom prst="rect">
            <a:avLst/>
          </a:prstGeom>
          <a:noFill/>
        </p:spPr>
        <p:txBody>
          <a:bodyPr wrap="square" rtlCol="0">
            <a:spAutoFit/>
          </a:bodyPr>
          <a:lstStyle/>
          <a:p>
            <a:pPr algn="ctr"/>
            <a:r>
              <a:rPr lang="en-US" sz="2400" b="1" dirty="0" smtClean="0"/>
              <a:t>Unbundle</a:t>
            </a:r>
            <a:endParaRPr lang="en-US" sz="2400" dirty="0" smtClean="0"/>
          </a:p>
          <a:p>
            <a:pPr marL="285750" indent="-285750">
              <a:buFont typeface="Wingdings" charset="2"/>
              <a:buChar char="ü"/>
            </a:pPr>
            <a:r>
              <a:rPr lang="en-US" dirty="0" smtClean="0"/>
              <a:t>Decompose courses into smaller </a:t>
            </a:r>
            <a:r>
              <a:rPr lang="en-US" dirty="0"/>
              <a:t>units and </a:t>
            </a:r>
            <a:r>
              <a:rPr lang="en-US" dirty="0" smtClean="0"/>
              <a:t>create </a:t>
            </a:r>
            <a:r>
              <a:rPr lang="en-US" dirty="0"/>
              <a:t>more flexible curricular structures </a:t>
            </a:r>
          </a:p>
          <a:p>
            <a:pPr marL="285750" indent="-285750">
              <a:buFont typeface="Wingdings" charset="2"/>
              <a:buChar char="ü"/>
            </a:pPr>
            <a:r>
              <a:rPr lang="en-US" dirty="0" smtClean="0"/>
              <a:t>Liberate credits from seat time </a:t>
            </a:r>
          </a:p>
          <a:p>
            <a:pPr marL="285750" indent="-285750">
              <a:buFont typeface="Wingdings" charset="2"/>
              <a:buChar char="ü"/>
            </a:pPr>
            <a:r>
              <a:rPr lang="en-US" dirty="0"/>
              <a:t>S</a:t>
            </a:r>
            <a:r>
              <a:rPr lang="en-US" dirty="0" smtClean="0"/>
              <a:t>hift from courses to competencies as measures of progress</a:t>
            </a:r>
          </a:p>
          <a:p>
            <a:endParaRPr lang="en-US" dirty="0" smtClean="0"/>
          </a:p>
          <a:p>
            <a:endParaRPr lang="en-US" dirty="0"/>
          </a:p>
        </p:txBody>
      </p:sp>
      <p:sp>
        <p:nvSpPr>
          <p:cNvPr id="19" name="Rounded Rectangle 18"/>
          <p:cNvSpPr/>
          <p:nvPr/>
        </p:nvSpPr>
        <p:spPr>
          <a:xfrm>
            <a:off x="174040" y="4871201"/>
            <a:ext cx="8662986" cy="169636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74465" y="4869146"/>
            <a:ext cx="8454468" cy="1569660"/>
          </a:xfrm>
          <a:prstGeom prst="rect">
            <a:avLst/>
          </a:prstGeom>
          <a:noFill/>
        </p:spPr>
        <p:txBody>
          <a:bodyPr wrap="square" rtlCol="0">
            <a:spAutoFit/>
          </a:bodyPr>
          <a:lstStyle/>
          <a:p>
            <a:pPr algn="ctr"/>
            <a:r>
              <a:rPr lang="en-US" sz="2400" b="1" dirty="0" smtClean="0"/>
              <a:t>Shape</a:t>
            </a:r>
          </a:p>
          <a:p>
            <a:pPr marL="285750" indent="-285750">
              <a:buFont typeface="Wingdings" charset="2"/>
              <a:buChar char="ü"/>
            </a:pPr>
            <a:r>
              <a:rPr lang="en-US" dirty="0"/>
              <a:t>Create purposeful ways for students to </a:t>
            </a:r>
            <a:r>
              <a:rPr lang="en-US" dirty="0" smtClean="0"/>
              <a:t>shape and make sense </a:t>
            </a:r>
            <a:r>
              <a:rPr lang="en-US" dirty="0"/>
              <a:t>of their education</a:t>
            </a:r>
          </a:p>
          <a:p>
            <a:pPr marL="285750" indent="-285750">
              <a:buFont typeface="Wingdings" charset="2"/>
              <a:buChar char="ü"/>
            </a:pPr>
            <a:r>
              <a:rPr lang="en-US" dirty="0" smtClean="0"/>
              <a:t>Measure and assess the hard-to-measure outcomes</a:t>
            </a:r>
          </a:p>
          <a:p>
            <a:pPr marL="285750" indent="-285750">
              <a:buFont typeface="Wingdings" charset="2"/>
              <a:buChar char="ü"/>
            </a:pPr>
            <a:r>
              <a:rPr lang="en-US" dirty="0" smtClean="0"/>
              <a:t>Provide better roadmaps for students (holistic analytics, alumni pathways)</a:t>
            </a:r>
          </a:p>
          <a:p>
            <a:pPr marL="285750" indent="-285750">
              <a:buFont typeface="Wingdings" charset="2"/>
              <a:buChar char="ü"/>
            </a:pPr>
            <a:r>
              <a:rPr lang="en-US" dirty="0" smtClean="0"/>
              <a:t>Create a more authentic learning record</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99941" cy="329144"/>
          </a:xfrm>
          <a:prstGeom prst="rect">
            <a:avLst/>
          </a:prstGeom>
        </p:spPr>
      </p:pic>
      <p:pic>
        <p:nvPicPr>
          <p:cNvPr id="23" name="Picture 22" descr="GeorgetownUniversity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072" y="31635"/>
            <a:ext cx="1549927" cy="297509"/>
          </a:xfrm>
          <a:prstGeom prst="rect">
            <a:avLst/>
          </a:prstGeom>
        </p:spPr>
      </p:pic>
      <p:cxnSp>
        <p:nvCxnSpPr>
          <p:cNvPr id="25" name="Straight Connector 24"/>
          <p:cNvCxnSpPr/>
          <p:nvPr/>
        </p:nvCxnSpPr>
        <p:spPr>
          <a:xfrm>
            <a:off x="2728224" y="1457136"/>
            <a:ext cx="3725333" cy="0"/>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00700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Questions, Comments, Feedback</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r>
              <a:rPr lang="en-US" dirty="0" smtClean="0">
                <a:solidFill>
                  <a:srgbClr val="FFFFFF"/>
                </a:solidFill>
              </a:rPr>
              <a:t>Randy Bass</a:t>
            </a:r>
            <a:br>
              <a:rPr lang="en-US" dirty="0" smtClean="0">
                <a:solidFill>
                  <a:srgbClr val="FFFFFF"/>
                </a:solidFill>
              </a:rPr>
            </a:br>
            <a:r>
              <a:rPr lang="en-US" dirty="0" smtClean="0">
                <a:solidFill>
                  <a:srgbClr val="FFFFFF"/>
                </a:solidFill>
              </a:rPr>
              <a:t>Georgetown University</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
            </a:r>
            <a:br>
              <a:rPr lang="en-US" dirty="0" smtClean="0">
                <a:solidFill>
                  <a:srgbClr val="FFFFFF"/>
                </a:solidFill>
              </a:rPr>
            </a:br>
            <a:r>
              <a:rPr lang="en-US" dirty="0" err="1" smtClean="0">
                <a:solidFill>
                  <a:srgbClr val="FFFFFF"/>
                </a:solidFill>
              </a:rPr>
              <a:t>bassr@georgetown.edu</a:t>
            </a:r>
            <a:endParaRPr lang="en-US" dirty="0">
              <a:solidFill>
                <a:srgbClr val="FFFFFF"/>
              </a:solidFill>
            </a:endParaRPr>
          </a:p>
        </p:txBody>
      </p:sp>
      <p:sp>
        <p:nvSpPr>
          <p:cNvPr id="4" name="TextBox 3"/>
          <p:cNvSpPr txBox="1"/>
          <p:nvPr/>
        </p:nvSpPr>
        <p:spPr>
          <a:xfrm>
            <a:off x="2095900" y="5699969"/>
            <a:ext cx="5379487" cy="369332"/>
          </a:xfrm>
          <a:prstGeom prst="rect">
            <a:avLst/>
          </a:prstGeom>
          <a:noFill/>
        </p:spPr>
        <p:txBody>
          <a:bodyPr wrap="square" rtlCol="0">
            <a:spAutoFit/>
          </a:bodyPr>
          <a:lstStyle/>
          <a:p>
            <a:pPr defTabSz="914400">
              <a:defRPr/>
            </a:pPr>
            <a:r>
              <a:rPr lang="en-US" kern="0" dirty="0" smtClean="0">
                <a:solidFill>
                  <a:srgbClr val="FF0000"/>
                </a:solidFill>
                <a:latin typeface="Calibri"/>
              </a:rPr>
              <a:t>PLEASE DO NOT REPRODUCE WITHOUNT PERMISSION </a:t>
            </a:r>
            <a:endParaRPr lang="en-US" kern="0" dirty="0">
              <a:solidFill>
                <a:srgbClr val="FF0000"/>
              </a:solidFill>
              <a:latin typeface="Calibri"/>
            </a:endParaRPr>
          </a:p>
        </p:txBody>
      </p:sp>
    </p:spTree>
    <p:extLst>
      <p:ext uri="{BB962C8B-B14F-4D97-AF65-F5344CB8AC3E}">
        <p14:creationId xmlns:p14="http://schemas.microsoft.com/office/powerpoint/2010/main" val="5160025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97120" y="398117"/>
            <a:ext cx="8018475" cy="102372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863893" y="503029"/>
            <a:ext cx="7620394" cy="954107"/>
          </a:xfrm>
          <a:prstGeom prst="rect">
            <a:avLst/>
          </a:prstGeom>
          <a:noFill/>
        </p:spPr>
        <p:txBody>
          <a:bodyPr wrap="square" rtlCol="0">
            <a:spAutoFit/>
          </a:bodyPr>
          <a:lstStyle/>
          <a:p>
            <a:pPr algn="ctr"/>
            <a:r>
              <a:rPr lang="en-US" sz="2800" b="1" dirty="0" smtClean="0"/>
              <a:t>Creating a sustainable model </a:t>
            </a:r>
          </a:p>
          <a:p>
            <a:pPr algn="ctr"/>
            <a:r>
              <a:rPr lang="en-US" sz="2800" b="1" dirty="0" smtClean="0"/>
              <a:t>for a transformative education. </a:t>
            </a:r>
          </a:p>
        </p:txBody>
      </p:sp>
      <p:sp>
        <p:nvSpPr>
          <p:cNvPr id="9" name="TextBox 8"/>
          <p:cNvSpPr txBox="1"/>
          <p:nvPr/>
        </p:nvSpPr>
        <p:spPr>
          <a:xfrm>
            <a:off x="796162" y="1499268"/>
            <a:ext cx="7620394" cy="400110"/>
          </a:xfrm>
          <a:prstGeom prst="rect">
            <a:avLst/>
          </a:prstGeom>
          <a:noFill/>
        </p:spPr>
        <p:txBody>
          <a:bodyPr wrap="square" rtlCol="0">
            <a:spAutoFit/>
          </a:bodyPr>
          <a:lstStyle/>
          <a:p>
            <a:pPr algn="ctr"/>
            <a:r>
              <a:rPr lang="en-US" sz="2000" b="1" dirty="0" smtClean="0">
                <a:latin typeface="Arial"/>
                <a:cs typeface="Arial"/>
              </a:rPr>
              <a:t>What’s it take?</a:t>
            </a:r>
          </a:p>
        </p:txBody>
      </p:sp>
      <p:sp>
        <p:nvSpPr>
          <p:cNvPr id="13" name="Rounded Rectangle 12"/>
          <p:cNvSpPr/>
          <p:nvPr/>
        </p:nvSpPr>
        <p:spPr>
          <a:xfrm>
            <a:off x="0" y="2076489"/>
            <a:ext cx="4303059" cy="210569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4398338" y="2431856"/>
            <a:ext cx="4699197" cy="219149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94779" y="2137932"/>
            <a:ext cx="4208280" cy="2062103"/>
          </a:xfrm>
          <a:prstGeom prst="rect">
            <a:avLst/>
          </a:prstGeom>
          <a:noFill/>
        </p:spPr>
        <p:txBody>
          <a:bodyPr wrap="square" rtlCol="0">
            <a:spAutoFit/>
          </a:bodyPr>
          <a:lstStyle/>
          <a:p>
            <a:pPr algn="ctr"/>
            <a:r>
              <a:rPr lang="en-US" sz="3200" b="1" dirty="0" smtClean="0"/>
              <a:t>CONNECT </a:t>
            </a:r>
            <a:r>
              <a:rPr lang="en-US" sz="3200" dirty="0" smtClean="0"/>
              <a:t>aspects of the university that have typically been disconnected. </a:t>
            </a:r>
          </a:p>
        </p:txBody>
      </p:sp>
      <p:sp>
        <p:nvSpPr>
          <p:cNvPr id="18" name="TextBox 17"/>
          <p:cNvSpPr txBox="1"/>
          <p:nvPr/>
        </p:nvSpPr>
        <p:spPr>
          <a:xfrm>
            <a:off x="4444803" y="2467889"/>
            <a:ext cx="4571350" cy="2339102"/>
          </a:xfrm>
          <a:prstGeom prst="rect">
            <a:avLst/>
          </a:prstGeom>
          <a:noFill/>
        </p:spPr>
        <p:txBody>
          <a:bodyPr wrap="square" rtlCol="0">
            <a:spAutoFit/>
          </a:bodyPr>
          <a:lstStyle/>
          <a:p>
            <a:pPr algn="ctr"/>
            <a:r>
              <a:rPr lang="en-US" sz="3200" b="1" dirty="0" smtClean="0"/>
              <a:t>UNBUNDLE</a:t>
            </a:r>
            <a:r>
              <a:rPr lang="en-US" sz="3200" dirty="0" smtClean="0"/>
              <a:t> some of our structures in order to give us more flexibility to innovate and integrate.</a:t>
            </a:r>
            <a:endParaRPr lang="en-US" dirty="0" smtClean="0"/>
          </a:p>
          <a:p>
            <a:endParaRPr lang="en-US" dirty="0"/>
          </a:p>
        </p:txBody>
      </p:sp>
      <p:sp>
        <p:nvSpPr>
          <p:cNvPr id="19" name="Rounded Rectangle 18"/>
          <p:cNvSpPr/>
          <p:nvPr/>
        </p:nvSpPr>
        <p:spPr>
          <a:xfrm>
            <a:off x="143064" y="4902181"/>
            <a:ext cx="8662986" cy="151669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43489" y="4900126"/>
            <a:ext cx="8454468" cy="1569660"/>
          </a:xfrm>
          <a:prstGeom prst="rect">
            <a:avLst/>
          </a:prstGeom>
          <a:noFill/>
        </p:spPr>
        <p:txBody>
          <a:bodyPr wrap="square" rtlCol="0">
            <a:spAutoFit/>
          </a:bodyPr>
          <a:lstStyle/>
          <a:p>
            <a:pPr algn="ctr"/>
            <a:r>
              <a:rPr lang="en-US" sz="3200" dirty="0" smtClean="0"/>
              <a:t>Find new ways to </a:t>
            </a:r>
            <a:r>
              <a:rPr lang="en-US" sz="3200" b="1" dirty="0" smtClean="0"/>
              <a:t>SHAPE</a:t>
            </a:r>
            <a:r>
              <a:rPr lang="en-US" sz="3200" dirty="0" smtClean="0"/>
              <a:t> a whole education that takes full advantage of the new learning ecosystem that is much larger than the university. </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44766" cy="398117"/>
          </a:xfrm>
          <a:prstGeom prst="rect">
            <a:avLst/>
          </a:prstGeom>
        </p:spPr>
      </p:pic>
      <p:pic>
        <p:nvPicPr>
          <p:cNvPr id="23" name="Picture 22" descr="GeorgetownUniversity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508" y="31635"/>
            <a:ext cx="1771492" cy="340038"/>
          </a:xfrm>
          <a:prstGeom prst="rect">
            <a:avLst/>
          </a:prstGeom>
        </p:spPr>
      </p:pic>
    </p:spTree>
    <p:extLst>
      <p:ext uri="{BB962C8B-B14F-4D97-AF65-F5344CB8AC3E}">
        <p14:creationId xmlns:p14="http://schemas.microsoft.com/office/powerpoint/2010/main" val="2172903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8" grpId="0"/>
      <p:bldP spid="19"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1220323</TotalTime>
  <Words>3313</Words>
  <Application>Microsoft Macintosh PowerPoint</Application>
  <PresentationFormat>On-screen Show (4:3)</PresentationFormat>
  <Paragraphs>583</Paragraphs>
  <Slides>81</Slides>
  <Notes>13</Notes>
  <HiddenSlides>0</HiddenSlides>
  <MMClips>0</MMClips>
  <ScaleCrop>false</ScaleCrop>
  <HeadingPairs>
    <vt:vector size="4" baseType="variant">
      <vt:variant>
        <vt:lpstr>Theme</vt:lpstr>
      </vt:variant>
      <vt:variant>
        <vt:i4>12</vt:i4>
      </vt:variant>
      <vt:variant>
        <vt:lpstr>Slide Titles</vt:lpstr>
      </vt:variant>
      <vt:variant>
        <vt:i4>81</vt:i4>
      </vt:variant>
    </vt:vector>
  </HeadingPairs>
  <TitlesOfParts>
    <vt:vector size="93" baseType="lpstr">
      <vt:lpstr>Office Theme</vt:lpstr>
      <vt:lpstr>5_Office Theme</vt:lpstr>
      <vt:lpstr>6_Office Theme</vt:lpstr>
      <vt:lpstr>7_Office Theme</vt:lpstr>
      <vt:lpstr>4_Office Theme</vt:lpstr>
      <vt:lpstr>10_Office Theme</vt:lpstr>
      <vt:lpstr>1_Office Theme</vt:lpstr>
      <vt:lpstr>3_Office Theme</vt:lpstr>
      <vt:lpstr>2_Office Theme</vt:lpstr>
      <vt:lpstr>8_Office Theme</vt:lpstr>
      <vt:lpstr>9_Office Theme</vt:lpstr>
      <vt:lpstr>11_Office Theme</vt:lpstr>
      <vt:lpstr> Catalyst for Learning: ePortfolio and the Future of Higher Education</vt:lpstr>
      <vt:lpstr>ePortfolio: What  Have We  Learned? </vt:lpstr>
      <vt:lpstr>PowerPoint Presentation</vt:lpstr>
      <vt:lpstr>What Difference does ePortfolio Make? C2L evidence supports 3 preliminary claims  </vt:lpstr>
      <vt:lpstr>PowerPoint Presentation</vt:lpstr>
      <vt:lpstr>PowerPoint Presentation</vt:lpstr>
      <vt:lpstr>PowerPoint Presentation</vt:lpstr>
      <vt:lpstr>Three Assumptions</vt:lpstr>
      <vt:lpstr>PowerPoint Presentation</vt:lpstr>
      <vt:lpstr>Being Disrupted  and   Disrupting Ourselves</vt:lpstr>
      <vt:lpstr>Being Disrupted</vt:lpstr>
      <vt:lpstr>PowerPoint Presentation</vt:lpstr>
      <vt:lpstr>PowerPoint Presentation</vt:lpstr>
      <vt:lpstr>Learning Analytics</vt:lpstr>
      <vt:lpstr>PowerPoint Presentation</vt:lpstr>
      <vt:lpstr>PowerPoint Presentation</vt:lpstr>
      <vt:lpstr>The split logic of the learning paradigm</vt:lpstr>
      <vt:lpstr>Disrupting Ourselves</vt:lpstr>
      <vt:lpstr>PowerPoint Presentation</vt:lpstr>
      <vt:lpstr>PowerPoint Presentation</vt:lpstr>
      <vt:lpstr>High Impact Practices  (National Survey of Student Engagement--NSSE)   </vt:lpstr>
      <vt:lpstr>PowerPoint Presentation</vt:lpstr>
      <vt:lpstr>PowerPoint Presentation</vt:lpstr>
      <vt:lpstr>Being Disrupted  and   Disrupting Ourselves</vt:lpstr>
      <vt:lpstr>The Recentered Curriculum</vt:lpstr>
      <vt:lpstr>PowerPoint Presentation</vt:lpstr>
      <vt:lpstr>PowerPoint Presentation</vt:lpstr>
      <vt:lpstr>PowerPoint Presentation</vt:lpstr>
      <vt:lpstr>PowerPoint Presentation</vt:lpstr>
      <vt:lpstr>ePortfolio: What  Have We  Learned? </vt:lpstr>
      <vt:lpstr>Connect to Learning</vt:lpstr>
      <vt:lpstr>PowerPoint Presentation</vt:lpstr>
      <vt:lpstr>PowerPoint Presentation</vt:lpstr>
      <vt:lpstr>PowerPoint Presentation</vt:lpstr>
      <vt:lpstr>What Difference does ePortfolio Make? C2L evidence supports 3 preliminary claims  </vt:lpstr>
      <vt:lpstr>Claim # 1:  ePortfolio initiatives  Advance Student Learning &amp; Success </vt:lpstr>
      <vt:lpstr>Claim # 1:  ePortfolio initiatives advance student learning &amp; success.</vt:lpstr>
      <vt:lpstr>PowerPoint Presentation</vt:lpstr>
      <vt:lpstr>PowerPoint Presentation</vt:lpstr>
      <vt:lpstr>Queensborough Community College</vt:lpstr>
      <vt:lpstr>PowerPoint Presentation</vt:lpstr>
      <vt:lpstr>How does ePortfolio  Shape the Student Learning Experience?</vt:lpstr>
      <vt:lpstr>PowerPoint Presentation</vt:lpstr>
      <vt:lpstr>PowerPoint Presentation</vt:lpstr>
      <vt:lpstr>Claim #2:  ePortfolio Initiatives  Make Student Learning Visible</vt:lpstr>
      <vt:lpstr>Claim #2:  ePortfolio Initiatives  Make Student Learning Visible</vt:lpstr>
      <vt:lpstr>PowerPoint Presentation</vt:lpstr>
      <vt:lpstr>Making Learning Visible to Others </vt:lpstr>
      <vt:lpstr>Social Pedagogies Framework (Bass and Elmendorf, 2010)</vt:lpstr>
      <vt:lpstr>PowerPoint Presentation</vt:lpstr>
      <vt:lpstr>PowerPoint Presentation</vt:lpstr>
      <vt:lpstr>ePortfolio and social pedagogies in High-impact Practices</vt:lpstr>
      <vt:lpstr>ePortfolio and social pedagogies in High-impact Practices</vt:lpstr>
      <vt:lpstr>Building my ePortfolio helped me to make connections between ideas…</vt:lpstr>
      <vt:lpstr>PowerPoint Presentation</vt:lpstr>
      <vt:lpstr>Claim #3: ePortfolio initiatives  Catalyze learning-centered Institutional Change</vt:lpstr>
      <vt:lpstr>PowerPoint Presentation</vt:lpstr>
      <vt:lpstr>Northeastern University</vt:lpstr>
      <vt:lpstr>PowerPoint Presentation</vt:lpstr>
      <vt:lpstr>PowerPoint Presentation</vt:lpstr>
      <vt:lpstr>Jack DeGioia, President, Georgetown    </vt:lpstr>
      <vt:lpstr>PowerPoint Presentation</vt:lpstr>
      <vt:lpstr>PowerPoint Presentation</vt:lpstr>
      <vt:lpstr>PowerPoint Presentation</vt:lpstr>
      <vt:lpstr>PowerPoint Presentation</vt:lpstr>
      <vt:lpstr>PowerPoint Presentation</vt:lpstr>
      <vt:lpstr>What Does it Take to Make a Difference?  Five Interlocking Sectors</vt:lpstr>
      <vt:lpstr>What Does it Take to Make a Difference?  Inquiry – Reflection – Integration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 Feedback   Randy Bass Georgetown University   bassr@georgetown.edu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Bass</dc:creator>
  <cp:lastModifiedBy>Randy Bass</cp:lastModifiedBy>
  <cp:revision>447</cp:revision>
  <cp:lastPrinted>2014-03-24T00:43:19Z</cp:lastPrinted>
  <dcterms:created xsi:type="dcterms:W3CDTF">2012-10-18T17:54:26Z</dcterms:created>
  <dcterms:modified xsi:type="dcterms:W3CDTF">2014-10-24T15:05:17Z</dcterms:modified>
</cp:coreProperties>
</file>