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Playfair Display Medium" panose="020B0604020202020204" charset="0"/>
      <p:regular r:id="rId10"/>
      <p:bold r:id="rId11"/>
      <p:italic r:id="rId12"/>
      <p:boldItalic r:id="rId13"/>
    </p:embeddedFont>
    <p:embeddedFont>
      <p:font typeface="Alegreya" panose="020B0604020202020204" charset="0"/>
      <p:regular r:id="rId14"/>
      <p:bold r:id="rId15"/>
      <p:italic r:id="rId16"/>
      <p:boldItalic r:id="rId17"/>
    </p:embeddedFont>
    <p:embeddedFont>
      <p:font typeface="Yeseva On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inese_lunisolar_calendar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6df3d5b23988061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6df3d5b23988061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Reason it is 3 days to allow people to gather and celebrate with family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Make colorful lanterns to be hung in trees or houses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Can write good wishes on them for health, harvest, mariage, etc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 some areas these are released into the sky or float on the river to symbolize a dream or wish floating away to come true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Dates are determined by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festival is held on the 15th day of the 8th month of the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Chinese lunisolar calendar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Ancient Chinese emperors offered sacrifices to the moon in autumn to pray for a good harvest in the coming year. Later, nobles and officials followed it, and it gradually spread to the ordinary people.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b77ed3e1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b77ed3e1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Eat dinner together as a family bc the roundness of the moon represents the reunion of family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gifts/ offerings are made in hopes for living a long life, reunion with distant relatives and new romance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History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After the zhou dynasty it became popular in the tang dynasty with the popularity soaring among the upper class 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Later in the tang dynasty the common citizens joined in on the partying and celebrating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Became a official festival in song dynasty and an official public holiday in 2008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b77ed3e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b77ed3e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b77ed3e1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b77ed3e1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pumpkin = good health, people in ancient times if they couldn't afford mooncakes would buy pumpkin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Fried river snails= is is believed to help brighten eyes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taro= bring good luck and wealth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Osmanthus flowers= drinking the wine is believed to signifies family reunions and a happy life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duck= more nutrition and fresh in the autumn, many different ways to cook depending on providence from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Hairy crab= seasonal delicacy that are rich in protein and amino acids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Pomegranate= more kids and more blessings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pomelo= beatitudes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Osmanthus cake= made from seasonal flavors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b2f15b7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b2f15b7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Tradition started in the yuan dynasty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Moon cakes= represent family and harmony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Two most popular flavors are red bean and lotus seed paste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70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 mooncake consists of a pastry skin and some filling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70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First, make the pastry case with dough and syrup in equal proportions.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70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Then choose your favorite ingredients to make the filling.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70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Next, put the paste into a round mold so it starts to take shape. The mooncake can then go into the oven for baking.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4b4c370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4b4c370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key.com/maxpic/u2a9o0y3e6y3q8u2/" TargetMode="External"/><Relationship Id="rId3" Type="http://schemas.openxmlformats.org/officeDocument/2006/relationships/hyperlink" Target="https://www.chinahighlights.com/festivals/mid-autumn-festival.htm" TargetMode="External"/><Relationship Id="rId7" Type="http://schemas.openxmlformats.org/officeDocument/2006/relationships/hyperlink" Target="https://www.chinatravel.com/culture/mid-autumn-festival-histor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arthstoriez.com/china-mid-autumn-festival/" TargetMode="External"/><Relationship Id="rId5" Type="http://schemas.openxmlformats.org/officeDocument/2006/relationships/hyperlink" Target="https://www.chinahighlights.com/festivals/mid-autumn-festival-history-origin.htm" TargetMode="External"/><Relationship Id="rId4" Type="http://schemas.openxmlformats.org/officeDocument/2006/relationships/hyperlink" Target="https://www.decanter.com/wine-news/mooncakes-wine-pairing-mid-autumn-festival-37755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164039" y="1048475"/>
            <a:ext cx="8520600" cy="32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</a:rPr>
              <a:t>Name in Chinese: 中秋节 Zhōngqiūjié /jong-chiyoh-jyeah/ 'middle autumn festival'</a:t>
            </a: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</a:rPr>
              <a:t>The 2021 date: Tuesday, September 21st, with the public celebration being from September 19-21. </a:t>
            </a: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</a:rPr>
              <a:t>How it began: moon worship, over 3,000 years</a:t>
            </a: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</a:rPr>
              <a:t>Must-eat food: mooncake</a:t>
            </a: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</a:rPr>
              <a:t>Popular activities: admiring the full moon, eating mooncakes, and making colorful lanterns </a:t>
            </a: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</a:rPr>
              <a:t>Greetings: The simplest is "Happy Mid-Autumn Festival" (中秋快乐 'Mid-Autumn happy').</a:t>
            </a: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29667" y="235170"/>
            <a:ext cx="85206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  <a:latin typeface="Yeseva One"/>
                <a:ea typeface="Yeseva One"/>
                <a:cs typeface="Yeseva One"/>
                <a:sym typeface="Yeseva One"/>
              </a:rPr>
              <a:t>Facts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11700" y="355340"/>
            <a:ext cx="73152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00"/>
                </a:solidFill>
                <a:latin typeface="Yeseva One"/>
                <a:ea typeface="Yeseva One"/>
                <a:cs typeface="Yeseva One"/>
                <a:sym typeface="Yeseva One"/>
              </a:rPr>
              <a:t>Customs</a:t>
            </a:r>
            <a:r>
              <a:rPr lang="en">
                <a:latin typeface="Yeseva One"/>
                <a:ea typeface="Yeseva One"/>
                <a:cs typeface="Yeseva One"/>
                <a:sym typeface="Yeseva One"/>
              </a:rPr>
              <a:t> </a:t>
            </a:r>
            <a:endParaRPr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50250" y="1152475"/>
            <a:ext cx="5207700" cy="17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</a:rPr>
              <a:t>The common customs of the Mid-Autumn Festival include family members eating dinner together, just like a Thanksgiving dinner, sharing mooncakes, worshiping the moon with gifts, displaying lanterns, and regional activities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311700" y="2946825"/>
            <a:ext cx="6076500" cy="19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</a:rPr>
              <a:t>The Mid-Autumn Festival has a history of over 3,000 years. It was derived from the custom of moon worshiping during the  Zhou Dynasty (c.1045-221 BC). After that, it was first celebrated as a national festival during the Northern Song Dynasty (960–1127).</a:t>
            </a:r>
            <a:endParaRPr sz="1800"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451" y="661426"/>
            <a:ext cx="2582851" cy="26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19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Yeseva One"/>
                <a:ea typeface="Yeseva One"/>
                <a:cs typeface="Yeseva One"/>
                <a:sym typeface="Yeseva One"/>
              </a:rPr>
              <a:t>Jade Rabbit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-104575" y="627425"/>
            <a:ext cx="3962100" cy="4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egreya"/>
              <a:buChar char="-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Alegreya"/>
                <a:ea typeface="Alegreya"/>
                <a:cs typeface="Alegreya"/>
                <a:sym typeface="Alegreya"/>
              </a:rPr>
              <a:t>Jade Emperor decided that he wanted some help for preparing an elixir of life for the immortals.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egreya"/>
              <a:buChar char="-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Alegreya"/>
                <a:ea typeface="Alegreya"/>
                <a:cs typeface="Alegreya"/>
                <a:sym typeface="Alegreya"/>
              </a:rPr>
              <a:t>Came down to Earth disguised as as a beggar and went to search for an animal in the forest.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egreya"/>
              <a:buChar char="-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Alegreya"/>
                <a:ea typeface="Alegreya"/>
                <a:cs typeface="Alegreya"/>
                <a:sym typeface="Alegreya"/>
              </a:rPr>
              <a:t>3 animals came to his aid: monkey, fox and a rabbit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egreya"/>
              <a:buChar char="-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Alegreya"/>
                <a:ea typeface="Alegreya"/>
                <a:cs typeface="Alegreya"/>
                <a:sym typeface="Alegreya"/>
              </a:rPr>
              <a:t>The 3 animals went into the forest to search for food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egreya"/>
              <a:buChar char="-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Alegreya"/>
                <a:ea typeface="Alegreya"/>
                <a:cs typeface="Alegreya"/>
                <a:sym typeface="Alegreya"/>
              </a:rPr>
              <a:t>monkey= returned with a lot of fruit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egreya"/>
              <a:buChar char="-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Alegreya"/>
                <a:ea typeface="Alegreya"/>
                <a:cs typeface="Alegreya"/>
                <a:sym typeface="Alegreya"/>
              </a:rPr>
              <a:t>fox= fish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egreya"/>
              <a:buChar char="-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Alegreya"/>
                <a:ea typeface="Alegreya"/>
                <a:cs typeface="Alegreya"/>
                <a:sym typeface="Alegreya"/>
              </a:rPr>
              <a:t>rabbit= couldn’t find any food</a:t>
            </a:r>
            <a:endParaRPr sz="15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egreya"/>
              <a:buChar char="-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Alegreya"/>
                <a:ea typeface="Alegreya"/>
                <a:cs typeface="Alegreya"/>
                <a:sym typeface="Alegreya"/>
              </a:rPr>
              <a:t>The rabbit returned later to find the man eating the food from the monkey and fish and was sad.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egreya"/>
              <a:buChar char="-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Alegreya"/>
                <a:ea typeface="Alegreya"/>
                <a:cs typeface="Alegreya"/>
                <a:sym typeface="Alegreya"/>
              </a:rPr>
              <a:t>The rabbit realized that he could sacrifice himself so the rabbit through himself in the fire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671534" y="1328809"/>
            <a:ext cx="42921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6343875" y="3288125"/>
            <a:ext cx="270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6396225" y="476350"/>
            <a:ext cx="26025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egreya"/>
              <a:buChar char="-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Alegreya"/>
                <a:ea typeface="Alegreya"/>
                <a:cs typeface="Alegreya"/>
                <a:sym typeface="Alegreya"/>
              </a:rPr>
              <a:t>Beggar stopped the rabbit from throwing himself to into the fire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egreya"/>
              <a:buChar char="-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Alegreya"/>
                <a:ea typeface="Alegreya"/>
                <a:cs typeface="Alegreya"/>
                <a:sym typeface="Alegreya"/>
              </a:rPr>
              <a:t>The Jade Emperor chose the rabbit and brought him up to the moon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egreya"/>
              <a:buChar char="-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Alegreya"/>
                <a:ea typeface="Alegreya"/>
                <a:cs typeface="Alegreya"/>
                <a:sym typeface="Alegreya"/>
              </a:rPr>
              <a:t>The rabbit learned to create the elixirs so as a reward the Jade Emperor made his fur white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egreya"/>
              <a:buChar char="-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Alegreya"/>
                <a:ea typeface="Alegreya"/>
                <a:cs typeface="Alegreya"/>
                <a:sym typeface="Alegreya"/>
              </a:rPr>
              <a:t>The glow made the rabbit look like a precious jade, which is how this legend got it name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8100" y="0"/>
            <a:ext cx="9312101" cy="52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63" y="-12"/>
            <a:ext cx="85251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80600" y="4424225"/>
            <a:ext cx="4701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highlight>
                  <a:srgbClr val="FFFFFF"/>
                </a:highlight>
                <a:latin typeface="Alegreya"/>
                <a:ea typeface="Alegreya"/>
                <a:cs typeface="Alegreya"/>
                <a:sym typeface="Alegreya"/>
              </a:rPr>
              <a:t>Moon Cake - yue bing</a:t>
            </a:r>
            <a:endParaRPr sz="2600">
              <a:highlight>
                <a:srgbClr val="FFFFFF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Yeseva One"/>
                <a:ea typeface="Yeseva One"/>
                <a:cs typeface="Yeseva One"/>
                <a:sym typeface="Yeseva One"/>
              </a:rPr>
              <a:t>Works Cited</a:t>
            </a:r>
            <a:endParaRPr>
              <a:solidFill>
                <a:srgbClr val="FFFF00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legreya"/>
              <a:buChar char="-"/>
            </a:pPr>
            <a:r>
              <a:rPr lang="en" u="sng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https://www.chinahighlights.com/festivals/mid-autumn-festival.htm</a:t>
            </a:r>
            <a:endParaRPr u="sng"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legreya"/>
              <a:buChar char="-"/>
            </a:pPr>
            <a:r>
              <a:rPr lang="en" u="sng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https://www.decanter.com/wine-news/mooncakes-wine-pairing-mid-autumn-festival-377552/</a:t>
            </a: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legreya"/>
              <a:buChar char="-"/>
            </a:pPr>
            <a:r>
              <a:rPr lang="en" u="sng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https://www.chinahighlights.com/festivals/mid-autumn-festival-history-origin.htm</a:t>
            </a: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legreya"/>
              <a:buChar char="-"/>
            </a:pPr>
            <a:r>
              <a:rPr lang="en" u="sng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https://www.earthstoriez.com/china-mid-autumn-festival/</a:t>
            </a: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legreya"/>
              <a:buChar char="-"/>
            </a:pPr>
            <a:r>
              <a:rPr lang="en" u="sng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https://www.chinatravel.com/culture/mid-autumn-festival-history</a:t>
            </a: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legreya"/>
              <a:buChar char="-"/>
            </a:pPr>
            <a:r>
              <a:rPr lang="en" u="sng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https://www.pngkey.com/maxpic/u2a9o0y3e6y3q8u2/</a:t>
            </a: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758</Words>
  <Application>Microsoft Office PowerPoint</Application>
  <PresentationFormat>On-screen Show (16:9)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Playfair Display Medium</vt:lpstr>
      <vt:lpstr>Alegreya</vt:lpstr>
      <vt:lpstr>Yeseva One</vt:lpstr>
      <vt:lpstr>Arial</vt:lpstr>
      <vt:lpstr>Simple Light</vt:lpstr>
      <vt:lpstr>PowerPoint Presentation</vt:lpstr>
      <vt:lpstr>Facts </vt:lpstr>
      <vt:lpstr>PowerPoint Presentation</vt:lpstr>
      <vt:lpstr>Jade Rabbit </vt:lpstr>
      <vt:lpstr>PowerPoint Presentation</vt:lpstr>
      <vt:lpstr>PowerPoint Presentation</vt:lpstr>
      <vt:lpstr>Works Cited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Dzieza, Paulina</dc:creator>
  <cp:lastModifiedBy>Dzieza, Paulina</cp:lastModifiedBy>
  <cp:revision>1</cp:revision>
  <dcterms:modified xsi:type="dcterms:W3CDTF">2021-10-01T15:59:34Z</dcterms:modified>
</cp:coreProperties>
</file>