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3" r:id="rId2"/>
    <p:sldId id="289" r:id="rId3"/>
    <p:sldId id="276" r:id="rId4"/>
    <p:sldId id="296" r:id="rId5"/>
    <p:sldId id="278" r:id="rId6"/>
    <p:sldId id="279" r:id="rId7"/>
    <p:sldId id="280" r:id="rId8"/>
    <p:sldId id="298" r:id="rId9"/>
    <p:sldId id="297" r:id="rId10"/>
    <p:sldId id="284" r:id="rId11"/>
    <p:sldId id="285" r:id="rId12"/>
    <p:sldId id="277" r:id="rId13"/>
    <p:sldId id="294" r:id="rId14"/>
    <p:sldId id="300" r:id="rId15"/>
    <p:sldId id="302" r:id="rId16"/>
    <p:sldId id="290" r:id="rId17"/>
    <p:sldId id="299" r:id="rId18"/>
    <p:sldId id="291" r:id="rId19"/>
    <p:sldId id="292" r:id="rId20"/>
  </p:sldIdLst>
  <p:sldSz cx="9144000" cy="6858000" type="screen4x3"/>
  <p:notesSz cx="6934200" cy="9234488"/>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6793" autoAdjust="0"/>
  </p:normalViewPr>
  <p:slideViewPr>
    <p:cSldViewPr>
      <p:cViewPr varScale="1">
        <p:scale>
          <a:sx n="80" d="100"/>
          <a:sy n="80" d="100"/>
        </p:scale>
        <p:origin x="-2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926" y="-90"/>
      </p:cViewPr>
      <p:guideLst>
        <p:guide orient="horz" pos="2908"/>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04820" cy="462040"/>
          </a:xfrm>
          <a:prstGeom prst="rect">
            <a:avLst/>
          </a:prstGeom>
          <a:noFill/>
          <a:ln w="9525">
            <a:noFill/>
            <a:miter lim="800000"/>
            <a:headEnd/>
            <a:tailEnd/>
          </a:ln>
          <a:effectLst/>
        </p:spPr>
        <p:txBody>
          <a:bodyPr vert="horz" wrap="square" lIns="92205" tIns="46104" rIns="92205" bIns="46104" numCol="1" anchor="t" anchorCtr="0" compatLnSpc="1">
            <a:prstTxWarp prst="textNoShape">
              <a:avLst/>
            </a:prstTxWarp>
          </a:bodyPr>
          <a:lstStyle>
            <a:lvl1pPr defTabSz="922338">
              <a:defRPr sz="1200"/>
            </a:lvl1pPr>
          </a:lstStyle>
          <a:p>
            <a:endParaRPr lang="en-US"/>
          </a:p>
        </p:txBody>
      </p:sp>
      <p:sp>
        <p:nvSpPr>
          <p:cNvPr id="75779" name="Rectangle 3"/>
          <p:cNvSpPr>
            <a:spLocks noGrp="1" noChangeArrowheads="1"/>
          </p:cNvSpPr>
          <p:nvPr>
            <p:ph type="dt" sz="quarter" idx="1"/>
          </p:nvPr>
        </p:nvSpPr>
        <p:spPr bwMode="auto">
          <a:xfrm>
            <a:off x="3927775" y="0"/>
            <a:ext cx="3004820" cy="462040"/>
          </a:xfrm>
          <a:prstGeom prst="rect">
            <a:avLst/>
          </a:prstGeom>
          <a:noFill/>
          <a:ln w="9525">
            <a:noFill/>
            <a:miter lim="800000"/>
            <a:headEnd/>
            <a:tailEnd/>
          </a:ln>
          <a:effectLst/>
        </p:spPr>
        <p:txBody>
          <a:bodyPr vert="horz" wrap="square" lIns="92205" tIns="46104" rIns="92205" bIns="46104" numCol="1" anchor="t" anchorCtr="0" compatLnSpc="1">
            <a:prstTxWarp prst="textNoShape">
              <a:avLst/>
            </a:prstTxWarp>
          </a:bodyPr>
          <a:lstStyle>
            <a:lvl1pPr algn="r" defTabSz="922338">
              <a:defRPr sz="1200"/>
            </a:lvl1pPr>
          </a:lstStyle>
          <a:p>
            <a:endParaRPr lang="en-US"/>
          </a:p>
        </p:txBody>
      </p:sp>
      <p:sp>
        <p:nvSpPr>
          <p:cNvPr id="75780" name="Rectangle 4"/>
          <p:cNvSpPr>
            <a:spLocks noGrp="1" noChangeArrowheads="1"/>
          </p:cNvSpPr>
          <p:nvPr>
            <p:ph type="ftr" sz="quarter" idx="2"/>
          </p:nvPr>
        </p:nvSpPr>
        <p:spPr bwMode="auto">
          <a:xfrm>
            <a:off x="0" y="8770871"/>
            <a:ext cx="3004820" cy="462040"/>
          </a:xfrm>
          <a:prstGeom prst="rect">
            <a:avLst/>
          </a:prstGeom>
          <a:noFill/>
          <a:ln w="9525">
            <a:noFill/>
            <a:miter lim="800000"/>
            <a:headEnd/>
            <a:tailEnd/>
          </a:ln>
          <a:effectLst/>
        </p:spPr>
        <p:txBody>
          <a:bodyPr vert="horz" wrap="square" lIns="92205" tIns="46104" rIns="92205" bIns="46104" numCol="1" anchor="b" anchorCtr="0" compatLnSpc="1">
            <a:prstTxWarp prst="textNoShape">
              <a:avLst/>
            </a:prstTxWarp>
          </a:bodyPr>
          <a:lstStyle>
            <a:lvl1pPr defTabSz="922338">
              <a:defRPr sz="1200"/>
            </a:lvl1pPr>
          </a:lstStyle>
          <a:p>
            <a:endParaRPr lang="en-US"/>
          </a:p>
        </p:txBody>
      </p:sp>
      <p:sp>
        <p:nvSpPr>
          <p:cNvPr id="75781" name="Rectangle 5"/>
          <p:cNvSpPr>
            <a:spLocks noGrp="1" noChangeArrowheads="1"/>
          </p:cNvSpPr>
          <p:nvPr>
            <p:ph type="sldNum" sz="quarter" idx="3"/>
          </p:nvPr>
        </p:nvSpPr>
        <p:spPr bwMode="auto">
          <a:xfrm>
            <a:off x="3927775" y="8770871"/>
            <a:ext cx="3004820" cy="462040"/>
          </a:xfrm>
          <a:prstGeom prst="rect">
            <a:avLst/>
          </a:prstGeom>
          <a:noFill/>
          <a:ln w="9525">
            <a:noFill/>
            <a:miter lim="800000"/>
            <a:headEnd/>
            <a:tailEnd/>
          </a:ln>
          <a:effectLst/>
        </p:spPr>
        <p:txBody>
          <a:bodyPr vert="horz" wrap="square" lIns="92205" tIns="46104" rIns="92205" bIns="46104" numCol="1" anchor="b" anchorCtr="0" compatLnSpc="1">
            <a:prstTxWarp prst="textNoShape">
              <a:avLst/>
            </a:prstTxWarp>
          </a:bodyPr>
          <a:lstStyle>
            <a:lvl1pPr algn="r" defTabSz="922338">
              <a:defRPr sz="1200"/>
            </a:lvl1pPr>
          </a:lstStyle>
          <a:p>
            <a:fld id="{7AE9E719-B448-4156-9A0D-338ADD9FCE9B}" type="slidenum">
              <a:rPr lang="en-US"/>
              <a:pPr/>
              <a:t>‹#›</a:t>
            </a:fld>
            <a:endParaRPr lang="en-US"/>
          </a:p>
        </p:txBody>
      </p:sp>
    </p:spTree>
    <p:extLst>
      <p:ext uri="{BB962C8B-B14F-4D97-AF65-F5344CB8AC3E}">
        <p14:creationId xmlns:p14="http://schemas.microsoft.com/office/powerpoint/2010/main" val="1018288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4820" cy="4620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defTabSz="931863">
              <a:defRPr sz="1200"/>
            </a:lvl1pPr>
          </a:lstStyle>
          <a:p>
            <a:endParaRPr lang="en-US"/>
          </a:p>
        </p:txBody>
      </p:sp>
      <p:sp>
        <p:nvSpPr>
          <p:cNvPr id="15363" name="Rectangle 3"/>
          <p:cNvSpPr>
            <a:spLocks noGrp="1" noChangeArrowheads="1"/>
          </p:cNvSpPr>
          <p:nvPr>
            <p:ph type="dt" idx="1"/>
          </p:nvPr>
        </p:nvSpPr>
        <p:spPr bwMode="auto">
          <a:xfrm>
            <a:off x="3927775" y="0"/>
            <a:ext cx="3004820" cy="4620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defTabSz="931863">
              <a:defRPr sz="1200"/>
            </a:lvl1pPr>
          </a:lstStyle>
          <a:p>
            <a:endParaRPr lang="en-US"/>
          </a:p>
        </p:txBody>
      </p:sp>
      <p:sp>
        <p:nvSpPr>
          <p:cNvPr id="15364" name="Rectangle 4"/>
          <p:cNvSpPr>
            <a:spLocks noGrp="1" noRot="1" noChangeAspect="1" noChangeArrowheads="1" noTextEdit="1"/>
          </p:cNvSpPr>
          <p:nvPr>
            <p:ph type="sldImg" idx="2"/>
          </p:nvPr>
        </p:nvSpPr>
        <p:spPr bwMode="auto">
          <a:xfrm>
            <a:off x="1160463" y="692150"/>
            <a:ext cx="4616450" cy="3462338"/>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93420" y="4385436"/>
            <a:ext cx="5547360" cy="4156781"/>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770871"/>
            <a:ext cx="3004820" cy="4620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defTabSz="931863">
              <a:defRPr sz="1200"/>
            </a:lvl1pPr>
          </a:lstStyle>
          <a:p>
            <a:endParaRPr lang="en-US"/>
          </a:p>
        </p:txBody>
      </p:sp>
      <p:sp>
        <p:nvSpPr>
          <p:cNvPr id="15367" name="Rectangle 7"/>
          <p:cNvSpPr>
            <a:spLocks noGrp="1" noChangeArrowheads="1"/>
          </p:cNvSpPr>
          <p:nvPr>
            <p:ph type="sldNum" sz="quarter" idx="5"/>
          </p:nvPr>
        </p:nvSpPr>
        <p:spPr bwMode="auto">
          <a:xfrm>
            <a:off x="3927775" y="8770871"/>
            <a:ext cx="3004820" cy="4620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defTabSz="931863">
              <a:defRPr sz="1200"/>
            </a:lvl1pPr>
          </a:lstStyle>
          <a:p>
            <a:fld id="{5BDF9194-0CC7-409D-87E8-ED498F405151}" type="slidenum">
              <a:rPr lang="en-US"/>
              <a:pPr/>
              <a:t>‹#›</a:t>
            </a:fld>
            <a:endParaRPr lang="en-US"/>
          </a:p>
        </p:txBody>
      </p:sp>
    </p:spTree>
    <p:extLst>
      <p:ext uri="{BB962C8B-B14F-4D97-AF65-F5344CB8AC3E}">
        <p14:creationId xmlns:p14="http://schemas.microsoft.com/office/powerpoint/2010/main" val="19283829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E09BD3-C245-4781-929C-15DA1A066F28}" type="slidenum">
              <a:rPr lang="en-US"/>
              <a:pPr/>
              <a:t>1</a:t>
            </a:fld>
            <a:endParaRPr lang="en-US"/>
          </a:p>
        </p:txBody>
      </p:sp>
      <p:sp>
        <p:nvSpPr>
          <p:cNvPr id="16386" name="Rectangle 2"/>
          <p:cNvSpPr>
            <a:spLocks noGrp="1" noRot="1" noChangeAspect="1" noChangeArrowheads="1" noTextEdit="1"/>
          </p:cNvSpPr>
          <p:nvPr>
            <p:ph type="sldImg"/>
          </p:nvPr>
        </p:nvSpPr>
        <p:spPr>
          <a:xfrm>
            <a:off x="1158875" y="690563"/>
            <a:ext cx="4618038" cy="3463925"/>
          </a:xfrm>
          <a:ln/>
        </p:spPr>
      </p:sp>
      <p:sp>
        <p:nvSpPr>
          <p:cNvPr id="16387" name="Rectangle 3"/>
          <p:cNvSpPr>
            <a:spLocks noGrp="1" noChangeArrowheads="1"/>
          </p:cNvSpPr>
          <p:nvPr>
            <p:ph type="body" idx="1"/>
          </p:nvPr>
        </p:nvSpPr>
        <p:spPr>
          <a:xfrm>
            <a:off x="693420" y="4385436"/>
            <a:ext cx="5547360" cy="4158358"/>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3" name="Picture 9"/>
          <p:cNvPicPr>
            <a:picLocks noChangeAspect="1" noChangeArrowheads="1"/>
          </p:cNvPicPr>
          <p:nvPr userDrawn="1"/>
        </p:nvPicPr>
        <p:blipFill>
          <a:blip r:embed="rId15"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itchFamily="18" charset="0"/>
        </a:defRPr>
      </a:lvl2pPr>
      <a:lvl3pPr algn="ctr" rtl="0" fontAlgn="base">
        <a:spcBef>
          <a:spcPct val="0"/>
        </a:spcBef>
        <a:spcAft>
          <a:spcPct val="0"/>
        </a:spcAft>
        <a:defRPr sz="4400">
          <a:solidFill>
            <a:schemeClr val="tx2"/>
          </a:solidFill>
          <a:latin typeface="Times" pitchFamily="18" charset="0"/>
        </a:defRPr>
      </a:lvl3pPr>
      <a:lvl4pPr algn="ctr" rtl="0" fontAlgn="base">
        <a:spcBef>
          <a:spcPct val="0"/>
        </a:spcBef>
        <a:spcAft>
          <a:spcPct val="0"/>
        </a:spcAft>
        <a:defRPr sz="4400">
          <a:solidFill>
            <a:schemeClr val="tx2"/>
          </a:solidFill>
          <a:latin typeface="Times" pitchFamily="18" charset="0"/>
        </a:defRPr>
      </a:lvl4pPr>
      <a:lvl5pPr algn="ctr" rtl="0" fontAlgn="base">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technology@loyola"/>
          <p:cNvPicPr>
            <a:picLocks noChangeAspect="1" noChangeArrowheads="1"/>
          </p:cNvPicPr>
          <p:nvPr/>
        </p:nvPicPr>
        <p:blipFill>
          <a:blip r:embed="rId3" cstate="print"/>
          <a:srcRect/>
          <a:stretch>
            <a:fillRect/>
          </a:stretch>
        </p:blipFill>
        <p:spPr bwMode="auto">
          <a:xfrm>
            <a:off x="533400" y="4003675"/>
            <a:ext cx="2819400" cy="720725"/>
          </a:xfrm>
          <a:prstGeom prst="rect">
            <a:avLst/>
          </a:prstGeom>
          <a:noFill/>
        </p:spPr>
      </p:pic>
      <p:sp>
        <p:nvSpPr>
          <p:cNvPr id="14339" name="Rectangle 3"/>
          <p:cNvSpPr>
            <a:spLocks noChangeArrowheads="1"/>
          </p:cNvSpPr>
          <p:nvPr/>
        </p:nvSpPr>
        <p:spPr bwMode="auto">
          <a:xfrm>
            <a:off x="685800" y="4038600"/>
            <a:ext cx="6400800" cy="838200"/>
          </a:xfrm>
          <a:prstGeom prst="rect">
            <a:avLst/>
          </a:prstGeom>
          <a:noFill/>
          <a:ln w="9525">
            <a:noFill/>
            <a:miter lim="800000"/>
            <a:headEnd/>
            <a:tailEnd/>
          </a:ln>
        </p:spPr>
        <p:txBody>
          <a:bodyPr/>
          <a:lstStyle/>
          <a:p>
            <a:pPr eaLnBrk="1" hangingPunct="1">
              <a:spcBef>
                <a:spcPct val="20000"/>
              </a:spcBef>
            </a:pPr>
            <a:endParaRPr lang="en-US" sz="1400"/>
          </a:p>
          <a:p>
            <a:pPr eaLnBrk="1" hangingPunct="1">
              <a:spcBef>
                <a:spcPct val="20000"/>
              </a:spcBef>
            </a:pPr>
            <a:endParaRPr lang="en-US" sz="1400"/>
          </a:p>
        </p:txBody>
      </p:sp>
      <p:cxnSp>
        <p:nvCxnSpPr>
          <p:cNvPr id="14340" name="AutoShape 4"/>
          <p:cNvCxnSpPr>
            <a:cxnSpLocks noChangeShapeType="1"/>
          </p:cNvCxnSpPr>
          <p:nvPr/>
        </p:nvCxnSpPr>
        <p:spPr bwMode="auto">
          <a:xfrm>
            <a:off x="609600" y="4038600"/>
            <a:ext cx="8001000" cy="0"/>
          </a:xfrm>
          <a:prstGeom prst="straightConnector1">
            <a:avLst/>
          </a:prstGeom>
          <a:noFill/>
          <a:ln w="28575">
            <a:solidFill>
              <a:srgbClr val="990033"/>
            </a:solidFill>
            <a:round/>
            <a:headEnd/>
            <a:tailEnd/>
          </a:ln>
          <a:effectLst/>
        </p:spPr>
      </p:cxnSp>
      <p:cxnSp>
        <p:nvCxnSpPr>
          <p:cNvPr id="14341" name="AutoShape 5"/>
          <p:cNvCxnSpPr>
            <a:cxnSpLocks noChangeShapeType="1"/>
          </p:cNvCxnSpPr>
          <p:nvPr/>
        </p:nvCxnSpPr>
        <p:spPr bwMode="auto">
          <a:xfrm>
            <a:off x="609600" y="4038600"/>
            <a:ext cx="0" cy="533400"/>
          </a:xfrm>
          <a:prstGeom prst="straightConnector1">
            <a:avLst/>
          </a:prstGeom>
          <a:noFill/>
          <a:ln w="28575">
            <a:solidFill>
              <a:srgbClr val="990033"/>
            </a:solidFill>
            <a:round/>
            <a:headEnd/>
            <a:tailEnd/>
          </a:ln>
          <a:effectLst/>
        </p:spPr>
      </p:cxnSp>
      <p:sp>
        <p:nvSpPr>
          <p:cNvPr id="14342" name="Rectangle 6"/>
          <p:cNvSpPr>
            <a:spLocks noGrp="1" noChangeArrowheads="1"/>
          </p:cNvSpPr>
          <p:nvPr>
            <p:ph type="ctrTitle"/>
          </p:nvPr>
        </p:nvSpPr>
        <p:spPr bwMode="auto">
          <a:xfrm>
            <a:off x="228600" y="1676400"/>
            <a:ext cx="8610600" cy="1470025"/>
          </a:xfrm>
          <a:noFill/>
          <a:ln>
            <a:miter lim="800000"/>
            <a:headEnd/>
            <a:tailEnd/>
          </a:ln>
        </p:spPr>
        <p:txBody>
          <a:bodyPr vert="horz" wrap="square" lIns="91440" tIns="45720" rIns="91440" bIns="45720" numCol="1" anchor="t" anchorCtr="0" compatLnSpc="1">
            <a:prstTxWarp prst="textNoShape">
              <a:avLst/>
            </a:prstTxWarp>
          </a:bodyPr>
          <a:lstStyle/>
          <a:p>
            <a:r>
              <a:rPr lang="en-US" sz="4000" dirty="0" smtClean="0"/>
              <a:t>(Insert Title of Project Here)</a:t>
            </a:r>
            <a:r>
              <a:rPr lang="en-US" sz="4000" smtClean="0"/>
              <a:t/>
            </a:r>
            <a:br>
              <a:rPr lang="en-US" sz="4000" smtClean="0"/>
            </a:br>
            <a:r>
              <a:rPr lang="en-US" sz="4000" smtClean="0"/>
              <a:t>Kickoff Meeting</a:t>
            </a:r>
            <a:endParaRPr lang="en-US" sz="4000" dirty="0"/>
          </a:p>
        </p:txBody>
      </p:sp>
      <p:sp>
        <p:nvSpPr>
          <p:cNvPr id="14343" name="Rectangle 7"/>
          <p:cNvSpPr>
            <a:spLocks noChangeArrowheads="1"/>
          </p:cNvSpPr>
          <p:nvPr/>
        </p:nvSpPr>
        <p:spPr bwMode="auto">
          <a:xfrm>
            <a:off x="609600" y="3457575"/>
            <a:ext cx="1783565" cy="584775"/>
          </a:xfrm>
          <a:prstGeom prst="rect">
            <a:avLst/>
          </a:prstGeom>
          <a:noFill/>
          <a:ln w="9525">
            <a:noFill/>
            <a:miter lim="800000"/>
            <a:headEnd/>
            <a:tailEnd/>
          </a:ln>
          <a:effectLst/>
        </p:spPr>
        <p:txBody>
          <a:bodyPr wrap="none">
            <a:spAutoFit/>
          </a:bodyPr>
          <a:lstStyle/>
          <a:p>
            <a:endParaRPr lang="en-US" sz="1600" dirty="0"/>
          </a:p>
          <a:p>
            <a:r>
              <a:rPr lang="en-US" sz="1600" dirty="0" smtClean="0"/>
              <a:t>(Month Date, Year)</a:t>
            </a:r>
            <a:endParaRPr lang="en-US" sz="1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Constraints</a:t>
            </a:r>
          </a:p>
        </p:txBody>
      </p:sp>
      <p:sp>
        <p:nvSpPr>
          <p:cNvPr id="67587" name="Rectangle 3"/>
          <p:cNvSpPr>
            <a:spLocks noGrp="1" noChangeArrowheads="1"/>
          </p:cNvSpPr>
          <p:nvPr>
            <p:ph type="body" idx="1"/>
          </p:nvPr>
        </p:nvSpPr>
        <p:spPr bwMode="auto">
          <a:xfrm>
            <a:off x="457200" y="1219200"/>
            <a:ext cx="8229600" cy="46482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t> </a:t>
            </a:r>
            <a:endParaRPr lang="en-US" sz="2800" dirty="0"/>
          </a:p>
          <a:p>
            <a:r>
              <a:rPr lang="en-US" sz="2800" dirty="0" smtClean="0"/>
              <a:t> </a:t>
            </a:r>
            <a:endParaRPr lang="en-US" sz="2800" dirty="0"/>
          </a:p>
          <a:p>
            <a:r>
              <a:rPr lang="en-US" sz="2800" dirty="0" smtClean="0"/>
              <a:t> </a:t>
            </a:r>
            <a:endParaRPr lang="en-US" sz="2800" dirty="0"/>
          </a:p>
          <a:p>
            <a:pPr>
              <a:buNone/>
            </a:pPr>
            <a:r>
              <a:rPr lang="en-US" sz="2800" dirty="0" smtClean="0"/>
              <a:t> </a:t>
            </a:r>
            <a:endParaRPr lang="en-US" sz="1800" dirty="0"/>
          </a:p>
        </p:txBody>
      </p:sp>
      <p:cxnSp>
        <p:nvCxnSpPr>
          <p:cNvPr id="67588"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Risks</a:t>
            </a:r>
          </a:p>
        </p:txBody>
      </p:sp>
      <p:sp>
        <p:nvSpPr>
          <p:cNvPr id="68611" name="Rectangle 3"/>
          <p:cNvSpPr>
            <a:spLocks noGrp="1" noChangeArrowheads="1"/>
          </p:cNvSpPr>
          <p:nvPr>
            <p:ph type="body" idx="1"/>
          </p:nvPr>
        </p:nvSpPr>
        <p:spPr bwMode="auto">
          <a:xfrm>
            <a:off x="457200" y="1219200"/>
            <a:ext cx="8229600" cy="45720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600" dirty="0" smtClean="0">
                <a:latin typeface="Times New Roman" pitchFamily="18" charset="0"/>
              </a:rPr>
              <a:t> </a:t>
            </a:r>
            <a:endParaRPr lang="en-US" sz="2600" dirty="0">
              <a:latin typeface="Times New Roman" pitchFamily="18" charset="0"/>
            </a:endParaRPr>
          </a:p>
          <a:p>
            <a:pPr>
              <a:lnSpc>
                <a:spcPct val="90000"/>
              </a:lnSpc>
            </a:pPr>
            <a:r>
              <a:rPr lang="en-US" sz="2600" dirty="0" smtClean="0">
                <a:latin typeface="Times New Roman" pitchFamily="18" charset="0"/>
              </a:rPr>
              <a:t> </a:t>
            </a:r>
            <a:endParaRPr lang="en-US" sz="2600" dirty="0">
              <a:latin typeface="Times New Roman" pitchFamily="18" charset="0"/>
            </a:endParaRPr>
          </a:p>
          <a:p>
            <a:pPr>
              <a:lnSpc>
                <a:spcPct val="90000"/>
              </a:lnSpc>
            </a:pPr>
            <a:r>
              <a:rPr lang="en-US" sz="2600" dirty="0" smtClean="0">
                <a:latin typeface="Times New Roman" pitchFamily="18" charset="0"/>
              </a:rPr>
              <a:t> </a:t>
            </a:r>
            <a:endParaRPr lang="en-US" sz="2600" dirty="0">
              <a:latin typeface="Times New Roman" pitchFamily="18" charset="0"/>
            </a:endParaRPr>
          </a:p>
          <a:p>
            <a:pPr>
              <a:lnSpc>
                <a:spcPct val="90000"/>
              </a:lnSpc>
              <a:buNone/>
            </a:pPr>
            <a:r>
              <a:rPr lang="en-US" sz="2600" dirty="0" smtClean="0">
                <a:latin typeface="Times New Roman" pitchFamily="18" charset="0"/>
              </a:rPr>
              <a:t> </a:t>
            </a:r>
            <a:endParaRPr lang="en-US" sz="2600" dirty="0">
              <a:latin typeface="Times New Roman" pitchFamily="18" charset="0"/>
            </a:endParaRPr>
          </a:p>
          <a:p>
            <a:pPr>
              <a:lnSpc>
                <a:spcPct val="90000"/>
              </a:lnSpc>
            </a:pPr>
            <a:endParaRPr lang="en-US" sz="2600" dirty="0">
              <a:latin typeface="Times New Roman" pitchFamily="18" charset="0"/>
            </a:endParaRPr>
          </a:p>
        </p:txBody>
      </p:sp>
      <p:cxnSp>
        <p:nvCxnSpPr>
          <p:cNvPr id="68612"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274638"/>
            <a:ext cx="8229600" cy="563562"/>
          </a:xfrm>
          <a:noFill/>
          <a:ln>
            <a:miter lim="800000"/>
            <a:headEnd/>
            <a:tailEnd/>
          </a:ln>
        </p:spPr>
        <p:txBody>
          <a:bodyPr vert="horz" wrap="square" lIns="91440" tIns="45720" rIns="91440" bIns="45720" numCol="1" anchor="t" anchorCtr="0" compatLnSpc="1">
            <a:prstTxWarp prst="textNoShape">
              <a:avLst/>
            </a:prstTxWarp>
          </a:bodyPr>
          <a:lstStyle/>
          <a:p>
            <a:r>
              <a:rPr lang="en-US" sz="4000"/>
              <a:t>Preliminary Milestones</a:t>
            </a:r>
          </a:p>
        </p:txBody>
      </p:sp>
      <p:cxnSp>
        <p:nvCxnSpPr>
          <p:cNvPr id="60420" name="AutoShape 4"/>
          <p:cNvCxnSpPr>
            <a:cxnSpLocks noChangeShapeType="1"/>
          </p:cNvCxnSpPr>
          <p:nvPr/>
        </p:nvCxnSpPr>
        <p:spPr bwMode="auto">
          <a:xfrm>
            <a:off x="609600" y="914400"/>
            <a:ext cx="8001000" cy="0"/>
          </a:xfrm>
          <a:prstGeom prst="straightConnector1">
            <a:avLst/>
          </a:prstGeom>
          <a:noFill/>
          <a:ln w="28575">
            <a:solidFill>
              <a:srgbClr val="990033"/>
            </a:solidFill>
            <a:round/>
            <a:headEnd/>
            <a:tailEnd/>
          </a:ln>
          <a:effectLst/>
        </p:spPr>
      </p:cxnSp>
      <p:graphicFrame>
        <p:nvGraphicFramePr>
          <p:cNvPr id="61421" name="Group 1005"/>
          <p:cNvGraphicFramePr>
            <a:graphicFrameLocks noGrp="1"/>
          </p:cNvGraphicFramePr>
          <p:nvPr>
            <p:ph idx="1"/>
          </p:nvPr>
        </p:nvGraphicFramePr>
        <p:xfrm>
          <a:off x="609600" y="1143000"/>
          <a:ext cx="8001000" cy="3932241"/>
        </p:xfrm>
        <a:graphic>
          <a:graphicData uri="http://schemas.openxmlformats.org/drawingml/2006/table">
            <a:tbl>
              <a:tblPr/>
              <a:tblGrid>
                <a:gridCol w="1281113"/>
                <a:gridCol w="5159375"/>
                <a:gridCol w="1560512"/>
              </a:tblGrid>
              <a:tr h="525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Times" pitchFamily="18" charset="0"/>
                          <a:cs typeface="Arial" charset="0"/>
                        </a:rPr>
                        <a:t>Phase</a:t>
                      </a:r>
                      <a:endParaRPr kumimoji="0" lang="en-US" sz="1200" b="0" i="0" u="none" strike="noStrike" cap="none" normalizeH="0" baseline="0" dirty="0" smtClean="0">
                        <a:ln>
                          <a:noFill/>
                        </a:ln>
                        <a:solidFill>
                          <a:schemeClr val="tx1"/>
                        </a:solidFill>
                        <a:effectLst/>
                        <a:latin typeface="Times" pitchFamily="18" charset="0"/>
                        <a:ea typeface="Times"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pitchFamily="18" charset="0"/>
                          <a:cs typeface="Arial" charset="0"/>
                        </a:rPr>
                        <a:t>Milestone</a:t>
                      </a:r>
                      <a:endParaRPr kumimoji="0" lang="en-US" sz="1200" b="0" i="0" u="none" strike="noStrike" cap="none" normalizeH="0" baseline="0" smtClean="0">
                        <a:ln>
                          <a:noFill/>
                        </a:ln>
                        <a:solidFill>
                          <a:schemeClr val="tx1"/>
                        </a:solidFill>
                        <a:effectLst/>
                        <a:latin typeface="Times" pitchFamily="18" charset="0"/>
                        <a:ea typeface="Times"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pitchFamily="18" charset="0"/>
                          <a:cs typeface="Arial" charset="0"/>
                        </a:rPr>
                        <a:t>Estimated </a:t>
                      </a:r>
                      <a:endParaRPr kumimoji="0" lang="en-US" sz="1200" b="0" i="0" u="none" strike="noStrike" cap="none" normalizeH="0" baseline="0" smtClean="0">
                        <a:ln>
                          <a:noFill/>
                        </a:ln>
                        <a:solidFill>
                          <a:schemeClr val="tx1"/>
                        </a:solidFill>
                        <a:effectLst/>
                        <a:latin typeface="Times New Roman" pitchFamily="18" charset="0"/>
                        <a:ea typeface="Times"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pitchFamily="18" charset="0"/>
                          <a:cs typeface="Arial" charset="0"/>
                        </a:rPr>
                        <a:t>Time Frame</a:t>
                      </a:r>
                      <a:endParaRPr kumimoji="0" lang="en-US" sz="1200" b="0" i="0" u="none" strike="noStrike" cap="none" normalizeH="0" baseline="0" smtClean="0">
                        <a:ln>
                          <a:noFill/>
                        </a:ln>
                        <a:solidFill>
                          <a:schemeClr val="tx1"/>
                        </a:solidFill>
                        <a:effectLst/>
                        <a:latin typeface="Times"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317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pitchFamily="18" charset="0"/>
                          <a:cs typeface="Arial" charset="0"/>
                        </a:rPr>
                        <a:t>Initiation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(Month, Year)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pitchFamily="18" charset="0"/>
                          <a:cs typeface="Arial" charset="0"/>
                        </a:rPr>
                        <a:t>Planning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Times"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Times"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781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Times"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bwMode="auto">
          <a:xfrm>
            <a:off x="457200" y="274638"/>
            <a:ext cx="8229600" cy="563562"/>
          </a:xfrm>
          <a:noFill/>
          <a:ln>
            <a:miter lim="800000"/>
            <a:headEnd/>
            <a:tailEnd/>
          </a:ln>
        </p:spPr>
        <p:txBody>
          <a:bodyPr vert="horz" wrap="square" lIns="91440" tIns="45720" rIns="91440" bIns="45720" numCol="1" anchor="t" anchorCtr="0" compatLnSpc="1">
            <a:prstTxWarp prst="textNoShape">
              <a:avLst/>
            </a:prstTxWarp>
          </a:bodyPr>
          <a:lstStyle/>
          <a:p>
            <a:r>
              <a:rPr lang="en-US" sz="4000" dirty="0"/>
              <a:t>Preliminary Milestones</a:t>
            </a:r>
          </a:p>
        </p:txBody>
      </p:sp>
      <p:cxnSp>
        <p:nvCxnSpPr>
          <p:cNvPr id="88067" name="AutoShape 3"/>
          <p:cNvCxnSpPr>
            <a:cxnSpLocks noChangeShapeType="1"/>
          </p:cNvCxnSpPr>
          <p:nvPr/>
        </p:nvCxnSpPr>
        <p:spPr bwMode="auto">
          <a:xfrm>
            <a:off x="609600" y="914400"/>
            <a:ext cx="8001000" cy="0"/>
          </a:xfrm>
          <a:prstGeom prst="straightConnector1">
            <a:avLst/>
          </a:prstGeom>
          <a:noFill/>
          <a:ln w="28575">
            <a:solidFill>
              <a:srgbClr val="990033"/>
            </a:solidFill>
            <a:round/>
            <a:headEnd/>
            <a:tailEnd/>
          </a:ln>
          <a:effectLst/>
        </p:spPr>
      </p:cxnSp>
      <p:graphicFrame>
        <p:nvGraphicFramePr>
          <p:cNvPr id="88191" name="Group 127"/>
          <p:cNvGraphicFramePr>
            <a:graphicFrameLocks noGrp="1"/>
          </p:cNvGraphicFramePr>
          <p:nvPr>
            <p:ph idx="1"/>
          </p:nvPr>
        </p:nvGraphicFramePr>
        <p:xfrm>
          <a:off x="609600" y="1066800"/>
          <a:ext cx="7924800" cy="4084638"/>
        </p:xfrm>
        <a:graphic>
          <a:graphicData uri="http://schemas.openxmlformats.org/drawingml/2006/table">
            <a:tbl>
              <a:tblPr/>
              <a:tblGrid>
                <a:gridCol w="1270000"/>
                <a:gridCol w="5108575"/>
                <a:gridCol w="1546225"/>
              </a:tblGrid>
              <a:tr h="3048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Times" pitchFamily="18" charset="0"/>
                          <a:cs typeface="Arial" charset="0"/>
                        </a:rPr>
                        <a:t>Phase</a:t>
                      </a:r>
                      <a:endParaRPr kumimoji="0" lang="en-US" sz="1200" b="0" i="0" u="none" strike="noStrike" cap="none" normalizeH="0" baseline="0" dirty="0" smtClean="0">
                        <a:ln>
                          <a:noFill/>
                        </a:ln>
                        <a:solidFill>
                          <a:schemeClr val="tx1"/>
                        </a:solidFill>
                        <a:effectLst/>
                        <a:latin typeface="Times" pitchFamily="18" charset="0"/>
                        <a:ea typeface="Times"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pitchFamily="18" charset="0"/>
                          <a:cs typeface="Arial" charset="0"/>
                        </a:rPr>
                        <a:t>Milestone</a:t>
                      </a:r>
                      <a:endParaRPr kumimoji="0" lang="en-US" sz="1200" b="0" i="0" u="none" strike="noStrike" cap="none" normalizeH="0" baseline="0" smtClean="0">
                        <a:ln>
                          <a:noFill/>
                        </a:ln>
                        <a:solidFill>
                          <a:schemeClr val="tx1"/>
                        </a:solidFill>
                        <a:effectLst/>
                        <a:latin typeface="Times" pitchFamily="18" charset="0"/>
                        <a:ea typeface="Times"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Times" pitchFamily="18" charset="0"/>
                          <a:cs typeface="Arial" charset="0"/>
                        </a:rPr>
                        <a:t>Estimated </a:t>
                      </a:r>
                      <a:endParaRPr kumimoji="0" lang="en-US" sz="1200" b="0" i="0" u="none" strike="noStrike" cap="none" normalizeH="0" baseline="0" dirty="0" smtClean="0">
                        <a:ln>
                          <a:noFill/>
                        </a:ln>
                        <a:solidFill>
                          <a:schemeClr val="tx1"/>
                        </a:solidFill>
                        <a:effectLst/>
                        <a:latin typeface="Times New Roman" pitchFamily="18" charset="0"/>
                        <a:ea typeface="Times"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Times" pitchFamily="18" charset="0"/>
                          <a:cs typeface="Arial" charset="0"/>
                        </a:rPr>
                        <a:t>Time Frame</a:t>
                      </a:r>
                      <a:endParaRPr kumimoji="0" lang="en-US" sz="1200" b="0" i="0" u="none" strike="noStrike" cap="none" normalizeH="0" baseline="0" dirty="0" smtClean="0">
                        <a:ln>
                          <a:noFill/>
                        </a:ln>
                        <a:solidFill>
                          <a:schemeClr val="tx1"/>
                        </a:solidFill>
                        <a:effectLst/>
                        <a:latin typeface="Times"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44132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pitchFamily="18" charset="0"/>
                          <a:cs typeface="Arial" charset="0"/>
                        </a:rPr>
                        <a:t>Execution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(Week, Month, Year)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Times"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pitchFamily="18" charset="0"/>
                          <a:cs typeface="Arial" charset="0"/>
                        </a:rPr>
                        <a:t>Close-out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Project Roles &amp; Responsibilities</a:t>
            </a:r>
            <a:endParaRPr lang="en-US" sz="4000" dirty="0"/>
          </a:p>
        </p:txBody>
      </p:sp>
      <p:cxnSp>
        <p:nvCxnSpPr>
          <p:cNvPr id="5" name="AutoShape 4"/>
          <p:cNvCxnSpPr>
            <a:cxnSpLocks noChangeShapeType="1"/>
          </p:cNvCxnSpPr>
          <p:nvPr/>
        </p:nvCxnSpPr>
        <p:spPr bwMode="auto">
          <a:xfrm>
            <a:off x="609600" y="990600"/>
            <a:ext cx="8001000" cy="0"/>
          </a:xfrm>
          <a:prstGeom prst="straightConnector1">
            <a:avLst/>
          </a:prstGeom>
          <a:noFill/>
          <a:ln w="28575">
            <a:solidFill>
              <a:srgbClr val="990033"/>
            </a:solidFill>
            <a:round/>
            <a:headEnd/>
            <a:tailEnd/>
          </a:ln>
          <a:effectLst/>
        </p:spPr>
      </p:cxnSp>
      <p:graphicFrame>
        <p:nvGraphicFramePr>
          <p:cNvPr id="8" name="Table 7"/>
          <p:cNvGraphicFramePr>
            <a:graphicFrameLocks noGrp="1"/>
          </p:cNvGraphicFramePr>
          <p:nvPr/>
        </p:nvGraphicFramePr>
        <p:xfrm>
          <a:off x="609600" y="1143000"/>
          <a:ext cx="8001000" cy="4297680"/>
        </p:xfrm>
        <a:graphic>
          <a:graphicData uri="http://schemas.openxmlformats.org/drawingml/2006/table">
            <a:tbl>
              <a:tblPr firstRow="1" bandRow="1">
                <a:tableStyleId>{5C22544A-7EE6-4342-B048-85BDC9FD1C3A}</a:tableStyleId>
              </a:tblPr>
              <a:tblGrid>
                <a:gridCol w="1676400"/>
                <a:gridCol w="6324600"/>
              </a:tblGrid>
              <a:tr h="304800">
                <a:tc>
                  <a:txBody>
                    <a:bodyPr/>
                    <a:lstStyle/>
                    <a:p>
                      <a:pPr algn="ctr"/>
                      <a:r>
                        <a:rPr lang="en-US" sz="1600" dirty="0" smtClean="0">
                          <a:solidFill>
                            <a:schemeClr val="tx1"/>
                          </a:solidFill>
                        </a:rPr>
                        <a:t>Role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Primary Responsibilities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440">
                <a:tc>
                  <a:txBody>
                    <a:bodyPr/>
                    <a:lstStyle/>
                    <a:p>
                      <a:pPr marL="0" marR="0" algn="l">
                        <a:spcBef>
                          <a:spcPts val="0"/>
                        </a:spcBef>
                        <a:spcAft>
                          <a:spcPts val="0"/>
                        </a:spcAft>
                      </a:pPr>
                      <a:r>
                        <a:rPr lang="en-US" sz="1400" dirty="0">
                          <a:latin typeface="+mj-lt"/>
                          <a:ea typeface="Times"/>
                          <a:cs typeface="Times New Roman"/>
                        </a:rPr>
                        <a:t>Executive Sponsor / Business Owner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ea typeface="Times"/>
                        </a:rPr>
                        <a:t>Has a vested interest in the successful outcome of the project. Secures funding and overall approval on project.  Vocal and visible champion for the project throughout the University. Confirms that the project’s goals and objectives are met to ensure that the project obtains the intended business objectives. Ultimate decision maker for issues that impact the business. Provides final approval for all major scope changes. </a:t>
                      </a:r>
                      <a:endParaRPr lang="en-US" sz="14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00">
                <a:tc>
                  <a:txBody>
                    <a:bodyPr/>
                    <a:lstStyle/>
                    <a:p>
                      <a:pPr marL="0" marR="0" algn="l">
                        <a:spcBef>
                          <a:spcPts val="0"/>
                        </a:spcBef>
                        <a:spcAft>
                          <a:spcPts val="0"/>
                        </a:spcAft>
                      </a:pPr>
                      <a:r>
                        <a:rPr lang="en-US" sz="1400" dirty="0">
                          <a:latin typeface="+mj-lt"/>
                          <a:ea typeface="Times"/>
                          <a:cs typeface="Times New Roman"/>
                        </a:rPr>
                        <a:t>Executive Stakeholder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a:latin typeface="+mn-lt"/>
                          <a:ea typeface="Times"/>
                          <a:cs typeface="Times New Roman"/>
                        </a:rPr>
                        <a:t>Has vested interest in the completion of the project and how the project will impact their specific area. Provides information, as needed, to insure that the project stays on track and meets the intended goals and deliverables.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j-lt"/>
                          <a:ea typeface="Times"/>
                        </a:rPr>
                        <a:t>Functional Lead</a:t>
                      </a:r>
                      <a:endParaRPr lang="en-US" sz="14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a:latin typeface="+mn-lt"/>
                          <a:ea typeface="Times"/>
                          <a:cs typeface="Times New Roman"/>
                        </a:rPr>
                        <a:t>Provides subject matter expertise for department functions. Accurately and effectively represents the business needs of their department and the inter-relationships between departments. Provides guidance and insight for the Project’s roll-out within their areas of responsibility. Makes project decisions on behalf of their respective departments.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00">
                <a:tc>
                  <a:txBody>
                    <a:bodyPr/>
                    <a:lstStyle/>
                    <a:p>
                      <a:pPr marL="0" marR="0" algn="l">
                        <a:spcBef>
                          <a:spcPts val="0"/>
                        </a:spcBef>
                        <a:spcAft>
                          <a:spcPts val="0"/>
                        </a:spcAft>
                      </a:pPr>
                      <a:r>
                        <a:rPr lang="en-US" sz="1400" dirty="0">
                          <a:latin typeface="+mj-lt"/>
                          <a:ea typeface="Times"/>
                          <a:cs typeface="Times New Roman"/>
                        </a:rPr>
                        <a:t>Enterprise SME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a:latin typeface="+mn-lt"/>
                          <a:ea typeface="Times"/>
                          <a:cs typeface="Times New Roman"/>
                        </a:rPr>
                        <a:t>University-wide subject matter expert. </a:t>
                      </a:r>
                      <a:r>
                        <a:rPr lang="en-US" sz="1400" dirty="0" smtClean="0">
                          <a:latin typeface="+mn-lt"/>
                          <a:ea typeface="Times"/>
                          <a:cs typeface="Times New Roman"/>
                        </a:rPr>
                        <a:t>Provide </a:t>
                      </a:r>
                      <a:r>
                        <a:rPr lang="en-US" sz="1400" dirty="0">
                          <a:latin typeface="+mn-lt"/>
                          <a:ea typeface="Times"/>
                          <a:cs typeface="Times New Roman"/>
                        </a:rPr>
                        <a:t>subject matter expertise for various departmental functions and the inter-relationships between departments.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00">
                <a:tc>
                  <a:txBody>
                    <a:bodyPr/>
                    <a:lstStyle/>
                    <a:p>
                      <a:pPr marL="0" marR="0" algn="l">
                        <a:spcBef>
                          <a:spcPts val="0"/>
                        </a:spcBef>
                        <a:spcAft>
                          <a:spcPts val="0"/>
                        </a:spcAft>
                      </a:pPr>
                      <a:r>
                        <a:rPr lang="en-US" sz="1400" dirty="0">
                          <a:latin typeface="+mj-lt"/>
                          <a:ea typeface="Times"/>
                          <a:cs typeface="Times New Roman"/>
                        </a:rPr>
                        <a:t>ITS Sponsor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a:latin typeface="+mn-lt"/>
                          <a:ea typeface="Times"/>
                          <a:cs typeface="Times New Roman"/>
                        </a:rPr>
                        <a:t>Vocal and visible champion for the project throughout ITS and the University along with Business Sponsor. Keeps abreast of major project activities and provides additional information requested by the Business Sponsor. </a:t>
                      </a:r>
                      <a:r>
                        <a:rPr lang="en-US" sz="1400" dirty="0" smtClean="0">
                          <a:latin typeface="+mn-lt"/>
                          <a:ea typeface="Times"/>
                          <a:cs typeface="Times New Roman"/>
                        </a:rPr>
                        <a:t>Final </a:t>
                      </a:r>
                      <a:r>
                        <a:rPr lang="en-US" sz="1400" dirty="0">
                          <a:latin typeface="+mn-lt"/>
                          <a:ea typeface="Times"/>
                          <a:cs typeface="Times New Roman"/>
                        </a:rPr>
                        <a:t>escalation point for all ITS issues.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Project Roles &amp; Responsibilities</a:t>
            </a:r>
            <a:endParaRPr lang="en-US" sz="4000" dirty="0"/>
          </a:p>
        </p:txBody>
      </p:sp>
      <p:cxnSp>
        <p:nvCxnSpPr>
          <p:cNvPr id="5" name="AutoShape 4"/>
          <p:cNvCxnSpPr>
            <a:cxnSpLocks noChangeShapeType="1"/>
          </p:cNvCxnSpPr>
          <p:nvPr/>
        </p:nvCxnSpPr>
        <p:spPr bwMode="auto">
          <a:xfrm>
            <a:off x="609600" y="990600"/>
            <a:ext cx="8001000" cy="0"/>
          </a:xfrm>
          <a:prstGeom prst="straightConnector1">
            <a:avLst/>
          </a:prstGeom>
          <a:noFill/>
          <a:ln w="28575">
            <a:solidFill>
              <a:srgbClr val="990033"/>
            </a:solidFill>
            <a:round/>
            <a:headEnd/>
            <a:tailEnd/>
          </a:ln>
          <a:effectLst/>
        </p:spPr>
      </p:cxnSp>
      <p:graphicFrame>
        <p:nvGraphicFramePr>
          <p:cNvPr id="8" name="Table 7"/>
          <p:cNvGraphicFramePr>
            <a:graphicFrameLocks noGrp="1"/>
          </p:cNvGraphicFramePr>
          <p:nvPr/>
        </p:nvGraphicFramePr>
        <p:xfrm>
          <a:off x="609600" y="1143000"/>
          <a:ext cx="8001000" cy="3749040"/>
        </p:xfrm>
        <a:graphic>
          <a:graphicData uri="http://schemas.openxmlformats.org/drawingml/2006/table">
            <a:tbl>
              <a:tblPr firstRow="1" bandRow="1">
                <a:tableStyleId>{5C22544A-7EE6-4342-B048-85BDC9FD1C3A}</a:tableStyleId>
              </a:tblPr>
              <a:tblGrid>
                <a:gridCol w="1676400"/>
                <a:gridCol w="6324600"/>
              </a:tblGrid>
              <a:tr h="304800">
                <a:tc>
                  <a:txBody>
                    <a:bodyPr/>
                    <a:lstStyle/>
                    <a:p>
                      <a:pPr algn="ctr"/>
                      <a:r>
                        <a:rPr lang="en-US" sz="1600" dirty="0" smtClean="0">
                          <a:solidFill>
                            <a:schemeClr val="tx1"/>
                          </a:solidFill>
                        </a:rPr>
                        <a:t>Role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Primary Responsibilities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00">
                <a:tc>
                  <a:txBody>
                    <a:bodyPr/>
                    <a:lstStyle/>
                    <a:p>
                      <a:pPr marL="0" marR="0" algn="l">
                        <a:spcBef>
                          <a:spcPts val="0"/>
                        </a:spcBef>
                        <a:spcAft>
                          <a:spcPts val="0"/>
                        </a:spcAft>
                      </a:pPr>
                      <a:r>
                        <a:rPr lang="en-US" sz="1400" dirty="0">
                          <a:latin typeface="+mj-lt"/>
                          <a:ea typeface="Times"/>
                          <a:cs typeface="Times New Roman"/>
                        </a:rPr>
                        <a:t>ITS Product Owner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a:latin typeface="+mn-lt"/>
                          <a:ea typeface="Times"/>
                          <a:cs typeface="Times New Roman"/>
                        </a:rPr>
                        <a:t>Oversight for the product’s seam-less hardware and software integration within the Loyola architecture. Owner of all application integration design. Identifies needed technical resources. Escalation point for technical issues. Owner of vendor management and relationships for product support.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00">
                <a:tc>
                  <a:txBody>
                    <a:bodyPr/>
                    <a:lstStyle/>
                    <a:p>
                      <a:pPr algn="l"/>
                      <a:r>
                        <a:rPr lang="en-US" sz="1400" kern="1200" dirty="0" smtClean="0">
                          <a:solidFill>
                            <a:schemeClr val="dk1"/>
                          </a:solidFill>
                          <a:latin typeface="+mj-lt"/>
                          <a:ea typeface="+mn-ea"/>
                          <a:cs typeface="+mn-cs"/>
                        </a:rPr>
                        <a:t>Project Manager</a:t>
                      </a:r>
                      <a:endParaRPr lang="en-US" sz="14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a:latin typeface="+mn-lt"/>
                          <a:ea typeface="Times"/>
                          <a:cs typeface="Times New Roman"/>
                        </a:rPr>
                        <a:t>Responsible for ensuring that the project team completes the project within time, scope and budget. Has ownership for all Project Management tasks and activities. Responsible for development and management of the overall project plan. Gathering approval for deliverables from Project Sponsors. Responsible for managing project risks. Responsible for communication to stakeholders.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l"/>
                      <a:r>
                        <a:rPr lang="en-US" sz="1400" kern="1200" dirty="0" smtClean="0">
                          <a:solidFill>
                            <a:schemeClr val="dk1"/>
                          </a:solidFill>
                          <a:latin typeface="+mj-lt"/>
                          <a:ea typeface="+mn-ea"/>
                          <a:cs typeface="+mn-cs"/>
                        </a:rPr>
                        <a:t>Business Analyst</a:t>
                      </a:r>
                      <a:endParaRPr lang="en-US" sz="14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a:latin typeface="+mn-lt"/>
                          <a:ea typeface="Times"/>
                          <a:cs typeface="Times New Roman"/>
                        </a:rPr>
                        <a:t>Analyzes and develops an understanding of the current state processes to ensure that the context and implications of change are understood by the department and the project team. Develops an understanding of how present and future business needs will impact the solution. Identifies the sources of requirements and understands how roles help determine the relative validity of requirements.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marL="0" marR="0" algn="l">
                        <a:spcBef>
                          <a:spcPts val="0"/>
                        </a:spcBef>
                        <a:spcAft>
                          <a:spcPts val="0"/>
                        </a:spcAft>
                      </a:pPr>
                      <a:r>
                        <a:rPr lang="en-US" sz="1400" dirty="0">
                          <a:latin typeface="+mj-lt"/>
                          <a:ea typeface="Times"/>
                          <a:cs typeface="Times New Roman"/>
                        </a:rPr>
                        <a:t>ITS Security Team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a:latin typeface="+mn-lt"/>
                          <a:ea typeface="Times"/>
                          <a:cs typeface="Times New Roman"/>
                        </a:rPr>
                        <a:t>Provides assistance and support for developing and implementing the appropriate and required security environment.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Project Team</a:t>
            </a:r>
          </a:p>
        </p:txBody>
      </p:sp>
      <p:sp>
        <p:nvSpPr>
          <p:cNvPr id="77827" name="Rectangle 3"/>
          <p:cNvSpPr>
            <a:spLocks noGrp="1" noChangeArrowheads="1"/>
          </p:cNvSpPr>
          <p:nvPr>
            <p:ph type="body" sz="half" idx="1"/>
          </p:nvPr>
        </p:nvSpPr>
        <p:spPr bwMode="auto">
          <a:xfrm>
            <a:off x="457200" y="1371600"/>
            <a:ext cx="4038600" cy="3048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1400" b="1" u="sng">
                <a:solidFill>
                  <a:srgbClr val="800000"/>
                </a:solidFill>
                <a:ea typeface="Times" pitchFamily="18" charset="0"/>
                <a:cs typeface="Tahoma" pitchFamily="34" charset="0"/>
              </a:rPr>
              <a:t>Project Team Members – Stakeholders</a:t>
            </a:r>
          </a:p>
          <a:p>
            <a:pPr>
              <a:buFontTx/>
              <a:buNone/>
            </a:pPr>
            <a:endParaRPr lang="en-US" sz="1400" b="1" u="sng">
              <a:solidFill>
                <a:srgbClr val="800000"/>
              </a:solidFill>
              <a:ea typeface="Times" pitchFamily="18" charset="0"/>
              <a:cs typeface="Tahoma" pitchFamily="34" charset="0"/>
            </a:endParaRPr>
          </a:p>
        </p:txBody>
      </p:sp>
      <p:cxnSp>
        <p:nvCxnSpPr>
          <p:cNvPr id="77828" name="AutoShape 4"/>
          <p:cNvCxnSpPr>
            <a:cxnSpLocks noChangeShapeType="1"/>
          </p:cNvCxnSpPr>
          <p:nvPr/>
        </p:nvCxnSpPr>
        <p:spPr bwMode="auto">
          <a:xfrm>
            <a:off x="609600" y="1143000"/>
            <a:ext cx="8001000" cy="0"/>
          </a:xfrm>
          <a:prstGeom prst="straightConnector1">
            <a:avLst/>
          </a:prstGeom>
          <a:noFill/>
          <a:ln w="28575">
            <a:solidFill>
              <a:srgbClr val="990033"/>
            </a:solidFill>
            <a:round/>
            <a:headEnd/>
            <a:tailEnd/>
          </a:ln>
          <a:effectLst/>
        </p:spPr>
      </p:cxnSp>
      <p:graphicFrame>
        <p:nvGraphicFramePr>
          <p:cNvPr id="78030" name="Group 206"/>
          <p:cNvGraphicFramePr>
            <a:graphicFrameLocks noGrp="1"/>
          </p:cNvGraphicFramePr>
          <p:nvPr>
            <p:ph sz="half" idx="2"/>
          </p:nvPr>
        </p:nvGraphicFramePr>
        <p:xfrm>
          <a:off x="609600" y="1828800"/>
          <a:ext cx="8001000" cy="3124202"/>
        </p:xfrm>
        <a:graphic>
          <a:graphicData uri="http://schemas.openxmlformats.org/drawingml/2006/table">
            <a:tbl>
              <a:tblPr/>
              <a:tblGrid>
                <a:gridCol w="4038600"/>
                <a:gridCol w="3962400"/>
              </a:tblGrid>
              <a:tr h="673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(Name, Title)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7878" name="Rectangle 54"/>
          <p:cNvSpPr>
            <a:spLocks noChangeArrowheads="1"/>
          </p:cNvSpPr>
          <p:nvPr/>
        </p:nvSpPr>
        <p:spPr bwMode="auto">
          <a:xfrm>
            <a:off x="457200" y="5867400"/>
            <a:ext cx="2960688" cy="336550"/>
          </a:xfrm>
          <a:prstGeom prst="rect">
            <a:avLst/>
          </a:prstGeom>
          <a:noFill/>
          <a:ln w="9525">
            <a:noFill/>
            <a:miter lim="800000"/>
            <a:headEnd/>
            <a:tailEnd/>
          </a:ln>
          <a:effectLst/>
        </p:spPr>
        <p:txBody>
          <a:bodyPr wrap="none">
            <a:spAutoFit/>
          </a:bodyPr>
          <a:lstStyle/>
          <a:p>
            <a:pPr>
              <a:spcBef>
                <a:spcPct val="50000"/>
              </a:spcBef>
            </a:pPr>
            <a:r>
              <a:rPr lang="en-US" sz="1600" i="1"/>
              <a:t>*</a:t>
            </a:r>
            <a:r>
              <a:rPr lang="en-US" sz="1600" i="1">
                <a:solidFill>
                  <a:srgbClr val="0000FF"/>
                </a:solidFill>
              </a:rPr>
              <a:t>highlighted</a:t>
            </a:r>
            <a:r>
              <a:rPr lang="en-US" sz="1600" i="1"/>
              <a:t> indicates Core Team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Project Team</a:t>
            </a:r>
          </a:p>
        </p:txBody>
      </p:sp>
      <p:sp>
        <p:nvSpPr>
          <p:cNvPr id="94211" name="Rectangle 3"/>
          <p:cNvSpPr>
            <a:spLocks noGrp="1" noChangeArrowheads="1"/>
          </p:cNvSpPr>
          <p:nvPr>
            <p:ph type="body" sz="half" idx="1"/>
          </p:nvPr>
        </p:nvSpPr>
        <p:spPr bwMode="auto">
          <a:xfrm>
            <a:off x="457200" y="1371600"/>
            <a:ext cx="4038600" cy="3048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1400" b="1" u="sng">
                <a:solidFill>
                  <a:srgbClr val="800000"/>
                </a:solidFill>
                <a:ea typeface="Times" pitchFamily="18" charset="0"/>
                <a:cs typeface="Tahoma" pitchFamily="34" charset="0"/>
              </a:rPr>
              <a:t>Project Team Members – All Components</a:t>
            </a:r>
          </a:p>
          <a:p>
            <a:pPr>
              <a:buFontTx/>
              <a:buNone/>
            </a:pPr>
            <a:endParaRPr lang="en-US" sz="1400" b="1" u="sng">
              <a:solidFill>
                <a:srgbClr val="800000"/>
              </a:solidFill>
              <a:ea typeface="Times" pitchFamily="18" charset="0"/>
              <a:cs typeface="Tahoma" pitchFamily="34" charset="0"/>
            </a:endParaRPr>
          </a:p>
        </p:txBody>
      </p:sp>
      <p:cxnSp>
        <p:nvCxnSpPr>
          <p:cNvPr id="94212" name="AutoShape 4"/>
          <p:cNvCxnSpPr>
            <a:cxnSpLocks noChangeShapeType="1"/>
          </p:cNvCxnSpPr>
          <p:nvPr/>
        </p:nvCxnSpPr>
        <p:spPr bwMode="auto">
          <a:xfrm>
            <a:off x="609600" y="1143000"/>
            <a:ext cx="8001000" cy="0"/>
          </a:xfrm>
          <a:prstGeom prst="straightConnector1">
            <a:avLst/>
          </a:prstGeom>
          <a:noFill/>
          <a:ln w="28575">
            <a:solidFill>
              <a:srgbClr val="990033"/>
            </a:solidFill>
            <a:round/>
            <a:headEnd/>
            <a:tailEnd/>
          </a:ln>
          <a:effectLst/>
        </p:spPr>
      </p:cxnSp>
      <p:graphicFrame>
        <p:nvGraphicFramePr>
          <p:cNvPr id="94274" name="Group 66"/>
          <p:cNvGraphicFramePr>
            <a:graphicFrameLocks noGrp="1"/>
          </p:cNvGraphicFramePr>
          <p:nvPr>
            <p:ph sz="half" idx="2"/>
          </p:nvPr>
        </p:nvGraphicFramePr>
        <p:xfrm>
          <a:off x="609600" y="1828800"/>
          <a:ext cx="8001000" cy="3352800"/>
        </p:xfrm>
        <a:graphic>
          <a:graphicData uri="http://schemas.openxmlformats.org/drawingml/2006/table">
            <a:tbl>
              <a:tblPr/>
              <a:tblGrid>
                <a:gridCol w="4038600"/>
                <a:gridCol w="3962400"/>
              </a:tblGrid>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(Name, Title)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endParaRPr kumimoji="0" lang="en-US" sz="16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endParaRPr kumimoji="0" lang="en-US" sz="16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endParaRPr kumimoji="0" lang="en-US" sz="16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4254" name="Rectangle 46"/>
          <p:cNvSpPr>
            <a:spLocks noChangeArrowheads="1"/>
          </p:cNvSpPr>
          <p:nvPr/>
        </p:nvSpPr>
        <p:spPr bwMode="auto">
          <a:xfrm>
            <a:off x="457200" y="5867400"/>
            <a:ext cx="2960688" cy="336550"/>
          </a:xfrm>
          <a:prstGeom prst="rect">
            <a:avLst/>
          </a:prstGeom>
          <a:noFill/>
          <a:ln w="9525">
            <a:noFill/>
            <a:miter lim="800000"/>
            <a:headEnd/>
            <a:tailEnd/>
          </a:ln>
          <a:effectLst/>
        </p:spPr>
        <p:txBody>
          <a:bodyPr wrap="none">
            <a:spAutoFit/>
          </a:bodyPr>
          <a:lstStyle/>
          <a:p>
            <a:pPr>
              <a:spcBef>
                <a:spcPct val="50000"/>
              </a:spcBef>
            </a:pPr>
            <a:r>
              <a:rPr lang="en-US" sz="1600" i="1"/>
              <a:t>*</a:t>
            </a:r>
            <a:r>
              <a:rPr lang="en-US" sz="1600" i="1">
                <a:solidFill>
                  <a:srgbClr val="0000FF"/>
                </a:solidFill>
              </a:rPr>
              <a:t>highlighted</a:t>
            </a:r>
            <a:r>
              <a:rPr lang="en-US" sz="1600" i="1"/>
              <a:t> indicates Core Team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a:t>Next Steps…</a:t>
            </a:r>
            <a:br>
              <a:rPr lang="en-US" sz="4000"/>
            </a:br>
            <a:endParaRPr lang="en-US" sz="4000"/>
          </a:p>
        </p:txBody>
      </p:sp>
      <p:sp>
        <p:nvSpPr>
          <p:cNvPr id="7987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 </a:t>
            </a:r>
            <a:endParaRPr lang="en-US" dirty="0"/>
          </a:p>
          <a:p>
            <a:r>
              <a:rPr lang="en-US" dirty="0" smtClean="0"/>
              <a:t> </a:t>
            </a:r>
            <a:endParaRPr lang="en-US" dirty="0"/>
          </a:p>
          <a:p>
            <a:r>
              <a:rPr lang="en-US" dirty="0" smtClean="0"/>
              <a:t> </a:t>
            </a:r>
            <a:endParaRPr lang="en-US" dirty="0"/>
          </a:p>
        </p:txBody>
      </p:sp>
      <p:cxnSp>
        <p:nvCxnSpPr>
          <p:cNvPr id="79876"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Questions</a:t>
            </a:r>
          </a:p>
        </p:txBody>
      </p:sp>
      <p:pic>
        <p:nvPicPr>
          <p:cNvPr id="80900" name="Picture 4" descr="MCj00788110000[1]"/>
          <p:cNvPicPr>
            <a:picLocks noChangeAspect="1" noChangeArrowheads="1"/>
          </p:cNvPicPr>
          <p:nvPr/>
        </p:nvPicPr>
        <p:blipFill>
          <a:blip r:embed="rId2" cstate="print"/>
          <a:srcRect/>
          <a:stretch>
            <a:fillRect/>
          </a:stretch>
        </p:blipFill>
        <p:spPr bwMode="auto">
          <a:xfrm>
            <a:off x="2667000" y="2286000"/>
            <a:ext cx="3762375" cy="3514725"/>
          </a:xfrm>
          <a:prstGeom prst="rect">
            <a:avLst/>
          </a:prstGeom>
          <a:noFill/>
        </p:spPr>
      </p:pic>
      <p:cxnSp>
        <p:nvCxnSpPr>
          <p:cNvPr id="80901" name="AutoShape 5"/>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Agenda</a:t>
            </a:r>
          </a:p>
        </p:txBody>
      </p:sp>
      <p:sp>
        <p:nvSpPr>
          <p:cNvPr id="73731" name="Rectangle 3"/>
          <p:cNvSpPr>
            <a:spLocks noGrp="1" noChangeArrowheads="1"/>
          </p:cNvSpPr>
          <p:nvPr>
            <p:ph type="body" idx="1"/>
          </p:nvPr>
        </p:nvSpPr>
        <p:spPr bwMode="auto">
          <a:xfrm>
            <a:off x="457200" y="1219200"/>
            <a:ext cx="8229600" cy="48006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800" dirty="0"/>
              <a:t>Introductions</a:t>
            </a:r>
          </a:p>
          <a:p>
            <a:pPr>
              <a:lnSpc>
                <a:spcPct val="80000"/>
              </a:lnSpc>
            </a:pPr>
            <a:r>
              <a:rPr lang="en-US" sz="2800" dirty="0"/>
              <a:t>Meeting Objective</a:t>
            </a:r>
          </a:p>
          <a:p>
            <a:pPr lvl="1">
              <a:lnSpc>
                <a:spcPct val="80000"/>
              </a:lnSpc>
            </a:pPr>
            <a:r>
              <a:rPr lang="en-US" dirty="0" smtClean="0"/>
              <a:t> </a:t>
            </a:r>
          </a:p>
          <a:p>
            <a:pPr lvl="1">
              <a:lnSpc>
                <a:spcPct val="80000"/>
              </a:lnSpc>
            </a:pPr>
            <a:r>
              <a:rPr lang="en-US" dirty="0" smtClean="0"/>
              <a:t>  </a:t>
            </a:r>
            <a:endParaRPr lang="en-US" dirty="0"/>
          </a:p>
          <a:p>
            <a:pPr>
              <a:lnSpc>
                <a:spcPct val="80000"/>
              </a:lnSpc>
            </a:pPr>
            <a:r>
              <a:rPr lang="en-US" sz="2800" dirty="0"/>
              <a:t>Next </a:t>
            </a:r>
            <a:r>
              <a:rPr lang="en-US" sz="2800" dirty="0" smtClean="0"/>
              <a:t>steps </a:t>
            </a:r>
          </a:p>
          <a:p>
            <a:pPr lvl="1">
              <a:lnSpc>
                <a:spcPct val="80000"/>
              </a:lnSpc>
            </a:pPr>
            <a:r>
              <a:rPr lang="en-US" sz="2400" dirty="0" smtClean="0"/>
              <a:t>  </a:t>
            </a:r>
          </a:p>
          <a:p>
            <a:pPr lvl="1">
              <a:lnSpc>
                <a:spcPct val="80000"/>
              </a:lnSpc>
            </a:pPr>
            <a:r>
              <a:rPr lang="en-US" sz="2400" dirty="0" smtClean="0"/>
              <a:t> </a:t>
            </a:r>
            <a:endParaRPr lang="en-US" sz="2400" dirty="0"/>
          </a:p>
          <a:p>
            <a:pPr>
              <a:lnSpc>
                <a:spcPct val="80000"/>
              </a:lnSpc>
            </a:pPr>
            <a:endParaRPr lang="en-US" sz="2800" dirty="0"/>
          </a:p>
        </p:txBody>
      </p:sp>
      <p:cxnSp>
        <p:nvCxnSpPr>
          <p:cNvPr id="73732"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Overview / Purpose</a:t>
            </a:r>
          </a:p>
        </p:txBody>
      </p:sp>
      <p:sp>
        <p:nvSpPr>
          <p:cNvPr id="59395" name="Rectangle 3"/>
          <p:cNvSpPr>
            <a:spLocks noGrp="1" noChangeArrowheads="1"/>
          </p:cNvSpPr>
          <p:nvPr>
            <p:ph type="body" idx="1"/>
          </p:nvPr>
        </p:nvSpPr>
        <p:spPr bwMode="auto">
          <a:xfrm>
            <a:off x="457200" y="1371600"/>
            <a:ext cx="8229600" cy="4191000"/>
          </a:xfrm>
          <a:noFill/>
          <a:ln>
            <a:miter lim="800000"/>
            <a:headEnd/>
            <a:tailEnd/>
          </a:ln>
        </p:spPr>
        <p:txBody>
          <a:bodyPr vert="horz" wrap="square" lIns="91440" tIns="45720" rIns="91440" bIns="45720" numCol="1" anchor="t" anchorCtr="0" compatLnSpc="1">
            <a:prstTxWarp prst="textNoShape">
              <a:avLst/>
            </a:prstTxWarp>
          </a:bodyPr>
          <a:lstStyle/>
          <a:p>
            <a:pPr algn="just">
              <a:buFontTx/>
              <a:buNone/>
            </a:pPr>
            <a:r>
              <a:rPr lang="en-US" sz="2800" dirty="0"/>
              <a:t>	</a:t>
            </a:r>
            <a:endParaRPr lang="en-US" sz="3600" dirty="0"/>
          </a:p>
        </p:txBody>
      </p:sp>
      <p:cxnSp>
        <p:nvCxnSpPr>
          <p:cNvPr id="59396"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
        <p:nvSpPr>
          <p:cNvPr id="7" name="Rectangle 3"/>
          <p:cNvSpPr txBox="1">
            <a:spLocks noChangeArrowheads="1"/>
          </p:cNvSpPr>
          <p:nvPr/>
        </p:nvSpPr>
        <p:spPr bwMode="auto">
          <a:xfrm>
            <a:off x="457200" y="838200"/>
            <a:ext cx="8229600" cy="5410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1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1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ea typeface="+mn-ea"/>
                <a:cs typeface="+mn-cs"/>
              </a:rPr>
              <a:t> </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rPr>
              <a:t> </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ea typeface="+mn-ea"/>
                <a:cs typeface="+mn-cs"/>
              </a:rPr>
              <a:t> </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rPr>
              <a:t> </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ea typeface="+mn-ea"/>
                <a:cs typeface="+mn-cs"/>
              </a:rPr>
              <a:t> </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endParaRPr kumimoji="0" lang="en-US" sz="24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Impact and Value to the University</a:t>
            </a:r>
          </a:p>
        </p:txBody>
      </p:sp>
      <p:sp>
        <p:nvSpPr>
          <p:cNvPr id="91139" name="Rectangle 3"/>
          <p:cNvSpPr>
            <a:spLocks noGrp="1" noChangeArrowheads="1"/>
          </p:cNvSpPr>
          <p:nvPr>
            <p:ph type="body" idx="1"/>
          </p:nvPr>
        </p:nvSpPr>
        <p:spPr bwMode="auto">
          <a:xfrm>
            <a:off x="457200" y="1371600"/>
            <a:ext cx="8229600" cy="4191000"/>
          </a:xfrm>
          <a:noFill/>
          <a:ln>
            <a:miter lim="800000"/>
            <a:headEnd/>
            <a:tailEnd/>
          </a:ln>
        </p:spPr>
        <p:txBody>
          <a:bodyPr vert="horz" wrap="square" lIns="91440" tIns="45720" rIns="91440" bIns="45720" numCol="1" anchor="t" anchorCtr="0" compatLnSpc="1">
            <a:prstTxWarp prst="textNoShape">
              <a:avLst/>
            </a:prstTxWarp>
          </a:bodyPr>
          <a:lstStyle/>
          <a:p>
            <a:pPr algn="just">
              <a:lnSpc>
                <a:spcPct val="80000"/>
              </a:lnSpc>
            </a:pPr>
            <a:r>
              <a:rPr lang="en-US" sz="2800" dirty="0"/>
              <a:t>Intra Office</a:t>
            </a:r>
          </a:p>
          <a:p>
            <a:pPr lvl="1">
              <a:lnSpc>
                <a:spcPct val="80000"/>
              </a:lnSpc>
            </a:pPr>
            <a:r>
              <a:rPr lang="en-US" sz="2400" dirty="0" smtClean="0"/>
              <a:t> </a:t>
            </a:r>
            <a:endParaRPr lang="en-US" sz="2400" dirty="0"/>
          </a:p>
          <a:p>
            <a:pPr lvl="1">
              <a:lnSpc>
                <a:spcPct val="80000"/>
              </a:lnSpc>
            </a:pPr>
            <a:r>
              <a:rPr lang="en-US" sz="2400" dirty="0" smtClean="0"/>
              <a:t> </a:t>
            </a:r>
            <a:endParaRPr lang="en-US" sz="2400" dirty="0"/>
          </a:p>
          <a:p>
            <a:pPr>
              <a:lnSpc>
                <a:spcPct val="80000"/>
              </a:lnSpc>
            </a:pPr>
            <a:r>
              <a:rPr lang="en-US" sz="2800" dirty="0"/>
              <a:t>Inter Office</a:t>
            </a:r>
          </a:p>
          <a:p>
            <a:pPr lvl="1">
              <a:lnSpc>
                <a:spcPct val="80000"/>
              </a:lnSpc>
            </a:pPr>
            <a:r>
              <a:rPr lang="en-US" sz="2400" dirty="0" smtClean="0"/>
              <a:t> </a:t>
            </a:r>
            <a:endParaRPr lang="en-US" sz="2400" dirty="0"/>
          </a:p>
          <a:p>
            <a:pPr lvl="1">
              <a:lnSpc>
                <a:spcPct val="80000"/>
              </a:lnSpc>
            </a:pPr>
            <a:r>
              <a:rPr lang="en-US" sz="2400" dirty="0" smtClean="0"/>
              <a:t> </a:t>
            </a:r>
            <a:endParaRPr lang="en-US" sz="2400" dirty="0"/>
          </a:p>
          <a:p>
            <a:pPr>
              <a:lnSpc>
                <a:spcPct val="80000"/>
              </a:lnSpc>
            </a:pPr>
            <a:r>
              <a:rPr lang="en-US" sz="2800" dirty="0"/>
              <a:t>Broader Institutional Impact</a:t>
            </a:r>
          </a:p>
          <a:p>
            <a:pPr lvl="1">
              <a:lnSpc>
                <a:spcPct val="80000"/>
              </a:lnSpc>
            </a:pPr>
            <a:r>
              <a:rPr lang="en-US" sz="2400" dirty="0" smtClean="0"/>
              <a:t> </a:t>
            </a:r>
            <a:endParaRPr lang="en-US" sz="2400" dirty="0"/>
          </a:p>
          <a:p>
            <a:pPr lvl="1">
              <a:lnSpc>
                <a:spcPct val="80000"/>
              </a:lnSpc>
            </a:pPr>
            <a:r>
              <a:rPr lang="en-US" sz="2400" dirty="0" smtClean="0"/>
              <a:t> </a:t>
            </a:r>
            <a:endParaRPr lang="en-US" sz="2400" dirty="0"/>
          </a:p>
        </p:txBody>
      </p:sp>
      <p:cxnSp>
        <p:nvCxnSpPr>
          <p:cNvPr id="91140"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Scope</a:t>
            </a:r>
          </a:p>
        </p:txBody>
      </p:sp>
      <p:sp>
        <p:nvSpPr>
          <p:cNvPr id="61443" name="Rectangle 3"/>
          <p:cNvSpPr>
            <a:spLocks noGrp="1" noChangeArrowheads="1"/>
          </p:cNvSpPr>
          <p:nvPr>
            <p:ph type="body" idx="1"/>
          </p:nvPr>
        </p:nvSpPr>
        <p:spPr bwMode="auto">
          <a:xfrm>
            <a:off x="381000" y="990600"/>
            <a:ext cx="8229600" cy="54102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endParaRPr lang="en-US" sz="1200" dirty="0"/>
          </a:p>
          <a:p>
            <a:pPr>
              <a:lnSpc>
                <a:spcPct val="80000"/>
              </a:lnSpc>
            </a:pPr>
            <a:endParaRPr lang="en-US" sz="1200" dirty="0"/>
          </a:p>
          <a:p>
            <a:pPr>
              <a:lnSpc>
                <a:spcPct val="80000"/>
              </a:lnSpc>
            </a:pPr>
            <a:r>
              <a:rPr lang="en-US" sz="2400" dirty="0" smtClean="0"/>
              <a:t> </a:t>
            </a:r>
            <a:endParaRPr lang="en-US" sz="2400" dirty="0"/>
          </a:p>
          <a:p>
            <a:pPr lvl="1">
              <a:lnSpc>
                <a:spcPct val="80000"/>
              </a:lnSpc>
            </a:pPr>
            <a:r>
              <a:rPr lang="en-US" sz="2400" dirty="0" smtClean="0"/>
              <a:t> </a:t>
            </a:r>
            <a:endParaRPr lang="en-US" sz="2400" dirty="0"/>
          </a:p>
          <a:p>
            <a:pPr lvl="1">
              <a:lnSpc>
                <a:spcPct val="80000"/>
              </a:lnSpc>
            </a:pPr>
            <a:r>
              <a:rPr lang="en-US" sz="2400" dirty="0" smtClean="0"/>
              <a:t> </a:t>
            </a:r>
            <a:endParaRPr lang="en-US" sz="2400" dirty="0"/>
          </a:p>
          <a:p>
            <a:pPr>
              <a:lnSpc>
                <a:spcPct val="80000"/>
              </a:lnSpc>
            </a:pPr>
            <a:endParaRPr lang="en-US" sz="2400" dirty="0" smtClean="0"/>
          </a:p>
          <a:p>
            <a:pPr>
              <a:lnSpc>
                <a:spcPct val="80000"/>
              </a:lnSpc>
            </a:pPr>
            <a:r>
              <a:rPr lang="en-US" sz="2400" dirty="0" smtClean="0"/>
              <a:t> </a:t>
            </a:r>
          </a:p>
          <a:p>
            <a:pPr lvl="1">
              <a:lnSpc>
                <a:spcPct val="80000"/>
              </a:lnSpc>
            </a:pPr>
            <a:r>
              <a:rPr lang="en-US" sz="2000" dirty="0" smtClean="0"/>
              <a:t> </a:t>
            </a:r>
          </a:p>
          <a:p>
            <a:pPr lvl="1">
              <a:lnSpc>
                <a:spcPct val="80000"/>
              </a:lnSpc>
            </a:pPr>
            <a:r>
              <a:rPr lang="en-US" sz="2000" dirty="0" smtClean="0"/>
              <a:t> </a:t>
            </a:r>
          </a:p>
          <a:p>
            <a:pPr lvl="1">
              <a:lnSpc>
                <a:spcPct val="80000"/>
              </a:lnSpc>
            </a:pPr>
            <a:endParaRPr lang="en-US" sz="2400" dirty="0"/>
          </a:p>
          <a:p>
            <a:pPr>
              <a:lnSpc>
                <a:spcPct val="80000"/>
              </a:lnSpc>
            </a:pPr>
            <a:r>
              <a:rPr lang="en-US" sz="2400" dirty="0" smtClean="0"/>
              <a:t>  </a:t>
            </a:r>
          </a:p>
          <a:p>
            <a:pPr lvl="1">
              <a:lnSpc>
                <a:spcPct val="80000"/>
              </a:lnSpc>
            </a:pPr>
            <a:r>
              <a:rPr lang="en-US" sz="2000" dirty="0" smtClean="0"/>
              <a:t> </a:t>
            </a:r>
          </a:p>
          <a:p>
            <a:pPr lvl="1">
              <a:lnSpc>
                <a:spcPct val="80000"/>
              </a:lnSpc>
            </a:pPr>
            <a:r>
              <a:rPr lang="en-US" sz="2000" dirty="0" smtClean="0"/>
              <a:t> </a:t>
            </a:r>
            <a:endParaRPr lang="en-US" sz="2000" dirty="0"/>
          </a:p>
        </p:txBody>
      </p:sp>
      <p:cxnSp>
        <p:nvCxnSpPr>
          <p:cNvPr id="61444"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Out of Scope</a:t>
            </a:r>
          </a:p>
        </p:txBody>
      </p:sp>
      <p:sp>
        <p:nvSpPr>
          <p:cNvPr id="62467" name="Rectangle 3"/>
          <p:cNvSpPr>
            <a:spLocks noGrp="1" noChangeArrowheads="1"/>
          </p:cNvSpPr>
          <p:nvPr>
            <p:ph type="body" idx="1"/>
          </p:nvPr>
        </p:nvSpPr>
        <p:spPr bwMode="auto">
          <a:xfrm>
            <a:off x="457200" y="1447800"/>
            <a:ext cx="8229600" cy="4800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 </a:t>
            </a:r>
            <a:endParaRPr lang="en-US" dirty="0"/>
          </a:p>
          <a:p>
            <a:r>
              <a:rPr lang="en-US" dirty="0" smtClean="0"/>
              <a:t> </a:t>
            </a:r>
          </a:p>
          <a:p>
            <a:r>
              <a:rPr lang="en-US" dirty="0" smtClean="0"/>
              <a:t> </a:t>
            </a:r>
            <a:r>
              <a:rPr lang="en-US" dirty="0"/>
              <a:t/>
            </a:r>
            <a:br>
              <a:rPr lang="en-US" dirty="0"/>
            </a:br>
            <a:endParaRPr lang="en-US" dirty="0"/>
          </a:p>
        </p:txBody>
      </p:sp>
      <p:cxnSp>
        <p:nvCxnSpPr>
          <p:cNvPr id="62468"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Deliverables</a:t>
            </a:r>
          </a:p>
        </p:txBody>
      </p:sp>
      <p:sp>
        <p:nvSpPr>
          <p:cNvPr id="63491" name="Rectangle 3"/>
          <p:cNvSpPr>
            <a:spLocks noGrp="1" noChangeArrowheads="1"/>
          </p:cNvSpPr>
          <p:nvPr>
            <p:ph type="body" idx="1"/>
          </p:nvPr>
        </p:nvSpPr>
        <p:spPr bwMode="auto">
          <a:xfrm>
            <a:off x="457200" y="1371600"/>
            <a:ext cx="8229600" cy="39624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 </a:t>
            </a:r>
            <a:endParaRPr lang="en-US" sz="3600" dirty="0"/>
          </a:p>
          <a:p>
            <a:r>
              <a:rPr lang="en-US" sz="3600" dirty="0" smtClean="0"/>
              <a:t> </a:t>
            </a:r>
            <a:endParaRPr lang="en-US" sz="3600" dirty="0"/>
          </a:p>
          <a:p>
            <a:r>
              <a:rPr lang="en-US" sz="3600" dirty="0" smtClean="0"/>
              <a:t> </a:t>
            </a:r>
            <a:endParaRPr lang="en-US" sz="3600" dirty="0"/>
          </a:p>
          <a:p>
            <a:pPr>
              <a:buNone/>
            </a:pPr>
            <a:r>
              <a:rPr lang="en-US" sz="3600" dirty="0" smtClean="0"/>
              <a:t> </a:t>
            </a:r>
            <a:endParaRPr lang="en-US" sz="3600" dirty="0"/>
          </a:p>
        </p:txBody>
      </p:sp>
      <p:cxnSp>
        <p:nvCxnSpPr>
          <p:cNvPr id="63492"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Critical Success Criteria</a:t>
            </a:r>
          </a:p>
        </p:txBody>
      </p:sp>
      <p:sp>
        <p:nvSpPr>
          <p:cNvPr id="93187" name="Rectangle 3"/>
          <p:cNvSpPr>
            <a:spLocks noGrp="1" noChangeArrowheads="1"/>
          </p:cNvSpPr>
          <p:nvPr>
            <p:ph type="body" idx="1"/>
          </p:nvPr>
        </p:nvSpPr>
        <p:spPr bwMode="auto">
          <a:xfrm>
            <a:off x="457200" y="1219200"/>
            <a:ext cx="8229600" cy="4495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dirty="0" smtClean="0"/>
              <a:t> </a:t>
            </a:r>
            <a:endParaRPr lang="en-US" dirty="0"/>
          </a:p>
          <a:p>
            <a:pPr>
              <a:lnSpc>
                <a:spcPct val="90000"/>
              </a:lnSpc>
            </a:pPr>
            <a:r>
              <a:rPr lang="en-US" dirty="0" smtClean="0"/>
              <a:t> </a:t>
            </a:r>
            <a:endParaRPr lang="en-US" dirty="0"/>
          </a:p>
          <a:p>
            <a:pPr>
              <a:lnSpc>
                <a:spcPct val="90000"/>
              </a:lnSpc>
            </a:pPr>
            <a:r>
              <a:rPr lang="en-US" dirty="0" smtClean="0"/>
              <a:t> </a:t>
            </a:r>
            <a:endParaRPr lang="en-US" dirty="0"/>
          </a:p>
        </p:txBody>
      </p:sp>
      <p:cxnSp>
        <p:nvCxnSpPr>
          <p:cNvPr id="93188"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Assumptions</a:t>
            </a:r>
          </a:p>
        </p:txBody>
      </p:sp>
      <p:sp>
        <p:nvSpPr>
          <p:cNvPr id="92163" name="Rectangle 3"/>
          <p:cNvSpPr>
            <a:spLocks noGrp="1" noChangeArrowheads="1"/>
          </p:cNvSpPr>
          <p:nvPr>
            <p:ph type="body" idx="1"/>
          </p:nvPr>
        </p:nvSpPr>
        <p:spPr bwMode="auto">
          <a:xfrm>
            <a:off x="381000" y="1219200"/>
            <a:ext cx="8229600" cy="46482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 </a:t>
            </a:r>
            <a:endParaRPr lang="en-US" dirty="0"/>
          </a:p>
          <a:p>
            <a:r>
              <a:rPr lang="en-US" dirty="0" smtClean="0"/>
              <a:t>   </a:t>
            </a:r>
          </a:p>
          <a:p>
            <a:r>
              <a:rPr lang="en-US" dirty="0" smtClean="0"/>
              <a:t> </a:t>
            </a:r>
            <a:endParaRPr lang="en-US" dirty="0"/>
          </a:p>
        </p:txBody>
      </p:sp>
      <p:cxnSp>
        <p:nvCxnSpPr>
          <p:cNvPr id="92164" name="AutoShape 4"/>
          <p:cNvCxnSpPr>
            <a:cxnSpLocks noChangeShapeType="1"/>
          </p:cNvCxnSpPr>
          <p:nvPr/>
        </p:nvCxnSpPr>
        <p:spPr bwMode="auto">
          <a:xfrm>
            <a:off x="609600" y="1066800"/>
            <a:ext cx="8001000" cy="0"/>
          </a:xfrm>
          <a:prstGeom prst="straightConnector1">
            <a:avLst/>
          </a:prstGeom>
          <a:noFill/>
          <a:ln w="28575">
            <a:solidFill>
              <a:srgbClr val="990033"/>
            </a:solidFill>
            <a:round/>
            <a:headEnd/>
            <a:tailEn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657</Words>
  <Application>Microsoft Office PowerPoint</Application>
  <PresentationFormat>On-screen Show (4:3)</PresentationFormat>
  <Paragraphs>193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(Insert Title of Project Here) Kickoff Meeting</vt:lpstr>
      <vt:lpstr>Agenda</vt:lpstr>
      <vt:lpstr>Overview / Purpose</vt:lpstr>
      <vt:lpstr>Impact and Value to the University</vt:lpstr>
      <vt:lpstr>Scope</vt:lpstr>
      <vt:lpstr>Out of Scope</vt:lpstr>
      <vt:lpstr>Deliverables</vt:lpstr>
      <vt:lpstr>Critical Success Criteria</vt:lpstr>
      <vt:lpstr>Assumptions</vt:lpstr>
      <vt:lpstr>Constraints</vt:lpstr>
      <vt:lpstr>Risks</vt:lpstr>
      <vt:lpstr>Preliminary Milestones</vt:lpstr>
      <vt:lpstr>Preliminary Milestones</vt:lpstr>
      <vt:lpstr>Project Roles &amp; Responsibilities</vt:lpstr>
      <vt:lpstr>Project Roles &amp; Responsibilities</vt:lpstr>
      <vt:lpstr>Project Team</vt:lpstr>
      <vt:lpstr>Project Team</vt:lpstr>
      <vt:lpstr>Next Steps… </vt:lpstr>
      <vt:lpstr>Questions</vt:lpstr>
    </vt:vector>
  </TitlesOfParts>
  <Company>Loyola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ITS</dc:creator>
  <cp:lastModifiedBy>Patricia L Trinco</cp:lastModifiedBy>
  <cp:revision>100</cp:revision>
  <dcterms:created xsi:type="dcterms:W3CDTF">2006-02-23T14:44:27Z</dcterms:created>
  <dcterms:modified xsi:type="dcterms:W3CDTF">2012-06-25T13:29:01Z</dcterms:modified>
</cp:coreProperties>
</file>