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23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C34960-9535-40DE-8CB5-C2A702965571}" v="16" dt="2023-05-23T17:51:43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2" autoAdjust="0"/>
    <p:restoredTop sz="93061" autoAdjust="0"/>
  </p:normalViewPr>
  <p:slideViewPr>
    <p:cSldViewPr>
      <p:cViewPr varScale="1">
        <p:scale>
          <a:sx n="68" d="100"/>
          <a:sy n="68" d="100"/>
        </p:scale>
        <p:origin x="33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LaNier" userId="10032001ea1a4ebe" providerId="None" clId="Web-{EEC34960-9535-40DE-8CB5-C2A702965571}"/>
    <pc:docChg chg="modSld">
      <pc:chgData name="Lisa LaNier" userId="10032001ea1a4ebe" providerId="None" clId="Web-{EEC34960-9535-40DE-8CB5-C2A702965571}" dt="2023-05-23T17:51:43.516" v="7" actId="20577"/>
      <pc:docMkLst>
        <pc:docMk/>
      </pc:docMkLst>
      <pc:sldChg chg="modSp">
        <pc:chgData name="Lisa LaNier" userId="10032001ea1a4ebe" providerId="None" clId="Web-{EEC34960-9535-40DE-8CB5-C2A702965571}" dt="2023-05-23T17:51:43.516" v="7" actId="20577"/>
        <pc:sldMkLst>
          <pc:docMk/>
          <pc:sldMk cId="2330072427" sldId="257"/>
        </pc:sldMkLst>
        <pc:spChg chg="mod">
          <ac:chgData name="Lisa LaNier" userId="10032001ea1a4ebe" providerId="None" clId="Web-{EEC34960-9535-40DE-8CB5-C2A702965571}" dt="2023-05-23T17:51:43.516" v="7" actId="20577"/>
          <ac:spMkLst>
            <pc:docMk/>
            <pc:sldMk cId="2330072427" sldId="25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6DD5F17A-5021-4A2C-97CF-49135027A9F3}" type="datetimeFigureOut">
              <a:rPr lang="en-US" smtClean="0"/>
              <a:t>10/2/2023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04359"/>
            <a:ext cx="5586735" cy="4171634"/>
          </a:xfrm>
          <a:prstGeom prst="rect">
            <a:avLst/>
          </a:prstGeom>
        </p:spPr>
        <p:txBody>
          <a:bodyPr vert="horz" lIns="91147" tIns="45574" rIns="91147" bIns="45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55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05550"/>
            <a:ext cx="3027466" cy="463867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6B7D5A0A-AD8F-402A-9E99-400DB99DA5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7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5A0A-AD8F-402A-9E99-400DB99DA5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6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873250"/>
            <a:ext cx="8226425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427413"/>
            <a:ext cx="8226425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5711825"/>
            <a:ext cx="5484813" cy="5667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 smtClean="0">
                <a:solidFill>
                  <a:srgbClr val="4D4F53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60971-DC43-A644-B293-8B4C7D91A6C7}" type="datetime4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October 2, 2023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5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6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8150"/>
            <a:ext cx="40386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8150"/>
            <a:ext cx="403860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288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1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63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4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6738"/>
            <a:ext cx="82296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8150"/>
            <a:ext cx="8229600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04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800">
          <a:solidFill>
            <a:srgbClr val="8D234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sz="2400">
          <a:solidFill>
            <a:srgbClr val="4D4F53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200">
          <a:solidFill>
            <a:srgbClr val="B88232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rgbClr val="4D4F53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ú"/>
        <a:defRPr>
          <a:solidFill>
            <a:srgbClr val="4D4F53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ú"/>
        <a:defRPr>
          <a:solidFill>
            <a:srgbClr val="4D4F5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2" y="1902797"/>
            <a:ext cx="89153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Patricia L. Turner MD, MBA ,FACS</a:t>
            </a:r>
            <a:endParaRPr lang="en-US" sz="2000" dirty="0">
              <a:latin typeface="+mj-lt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Executive Director and Chief Executive Officer</a:t>
            </a:r>
          </a:p>
          <a:p>
            <a:pPr algn="ctr"/>
            <a:r>
              <a:rPr lang="en-US" sz="1600" b="1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American College of Surgeons</a:t>
            </a:r>
            <a:r>
              <a:rPr lang="en-US" sz="1600" b="1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 </a:t>
            </a:r>
            <a:endParaRPr lang="en-US" sz="2000" b="1" dirty="0">
              <a:latin typeface="+mj-lt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 smtClean="0"/>
              <a:t>   Unconventional </a:t>
            </a:r>
            <a:r>
              <a:rPr lang="en-US" sz="3200" b="1" dirty="0"/>
              <a:t>Insights into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   Surgical Leadership</a:t>
            </a:r>
            <a:endParaRPr lang="en-US" sz="3200" b="1" dirty="0" smtClean="0">
              <a:solidFill>
                <a:srgbClr val="8D2346"/>
              </a:solidFill>
              <a:latin typeface="+mj-lt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rgbClr val="8D2346"/>
              </a:solidFill>
              <a:latin typeface="+mj-lt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r>
              <a:rPr lang="en-US" sz="1200" dirty="0" smtClean="0">
                <a:latin typeface="+mj-lt"/>
                <a:cs typeface="Calibri" panose="020F0502020204030204" pitchFamily="34" charset="0"/>
              </a:rPr>
              <a:t>Dr.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Patricia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L.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Turner is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the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Executive Director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and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CEO of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the American College of Surgeons and a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Clinical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P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rofessor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at the University of Chicago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Medicine.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Dr. Turner’s roles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in national professional organizations or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institutions are numerous and include serving as a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member of the Boards of Directors of the Council of Medical Specialty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Societies,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Corporate Member CEO of The Joint Commission, Specialty Society CEO Coalition member, and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Chair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of the Society of Black Academic Surgeons Foundation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Fund. She is a past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P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resident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of the Society of Black Academic Surgeons and past member of the Wake Forest Baptist Medical Center Board of Directors.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Dr. Turner is a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graduate of the University of Pennsylvania and the Bowman Gray School of Medicine at Wake Forest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University. She completed a residency in surgery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at Howard University Hospital in Washington,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DC and fellowship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training in minimally invasive and laparoscopic surgery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at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the Mount Sinai School of Medicine, Weill-Cornell University School of Medicine, and Columbia University School of Medicine in New York City.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Dr. Turner received an MBA degree at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the University of Maryland Robert H. Smith School of Business.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 She is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board certified in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Surgery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, is a Fellow of the American College of Surgeons, and member of the American Surgical Association,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AMA,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National Medical Association, Southern Surgical Association, Southeastern Surgical Congress,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SUS,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Society of Black Academic Surgeons, </a:t>
            </a:r>
            <a:r>
              <a:rPr lang="en-US" sz="1200" dirty="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AWS, </a:t>
            </a:r>
            <a:r>
              <a:rPr lang="en-US" sz="12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Latino </a:t>
            </a:r>
            <a:r>
              <a:rPr lang="en-US" sz="120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Surgical </a:t>
            </a:r>
            <a:r>
              <a:rPr lang="en-US" sz="1200" smtClean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Society.</a:t>
            </a:r>
            <a:endParaRPr lang="en-US" sz="1200" dirty="0">
              <a:latin typeface="+mj-lt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5129" y="3505200"/>
            <a:ext cx="6808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00" y="1563929"/>
            <a:ext cx="168728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 flipH="1" flipV="1">
            <a:off x="0" y="36268"/>
            <a:ext cx="5853500" cy="1411529"/>
          </a:xfrm>
          <a:prstGeom prst="rect">
            <a:avLst/>
          </a:prstGeom>
        </p:spPr>
        <p:txBody>
          <a:bodyPr vert="horz" wrap="square" anchor="ctr" anchorCtr="0">
            <a:noAutofit/>
          </a:bodyPr>
          <a:lstStyle/>
          <a:p>
            <a:pPr algn="ctr">
              <a:spcBef>
                <a:spcPct val="0"/>
              </a:spcBef>
            </a:pPr>
            <a:endParaRPr lang="en-US" altLang="en-US" sz="16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52402" y="152400"/>
            <a:ext cx="8068914" cy="1295397"/>
          </a:xfrm>
          <a:ln>
            <a:noFill/>
          </a:ln>
        </p:spPr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Department Of Surgery Grand </a:t>
            </a:r>
            <a:r>
              <a:rPr lang="en-US" sz="1800" b="1" dirty="0">
                <a:solidFill>
                  <a:schemeClr val="bg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Rounds</a:t>
            </a:r>
            <a:endParaRPr lang="en-US" sz="1800" b="1" dirty="0" smtClean="0">
              <a:solidFill>
                <a:schemeClr val="bg1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en-US" sz="1800" b="1" baseline="30000" dirty="0" smtClean="0">
                <a:solidFill>
                  <a:schemeClr val="bg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dirty="0" smtClean="0">
                <a:solidFill>
                  <a:schemeClr val="bg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Annual Women in Surgery Visiting Professor</a:t>
            </a:r>
          </a:p>
          <a:p>
            <a:r>
              <a:rPr lang="en-US" sz="1800" b="1" dirty="0" smtClean="0">
                <a:solidFill>
                  <a:schemeClr val="bg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sz="1400" b="1" dirty="0" smtClean="0">
                <a:solidFill>
                  <a:schemeClr val="bg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September 30</a:t>
            </a:r>
            <a:r>
              <a:rPr lang="en-US" sz="1400" b="1" baseline="30000" dirty="0" smtClean="0">
                <a:solidFill>
                  <a:schemeClr val="bg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,2023- 7:00AM-8:00AM- CTRE Auditorium</a:t>
            </a:r>
          </a:p>
          <a:p>
            <a:r>
              <a:rPr lang="en-US" sz="1400" b="1" dirty="0" smtClean="0">
                <a:solidFill>
                  <a:schemeClr val="bg1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30072427"/>
      </p:ext>
    </p:extLst>
  </p:cSld>
  <p:clrMapOvr>
    <a:masterClrMapping/>
  </p:clrMapOvr>
</p:sld>
</file>

<file path=ppt/theme/theme1.xml><?xml version="1.0" encoding="utf-8"?>
<a:theme xmlns:a="http://schemas.openxmlformats.org/drawingml/2006/main" name="Baker lectureship 2016">
  <a:themeElements>
    <a:clrScheme name="LUHS">
      <a:dk1>
        <a:srgbClr val="353535"/>
      </a:dk1>
      <a:lt1>
        <a:srgbClr val="FFFFFF"/>
      </a:lt1>
      <a:dk2>
        <a:srgbClr val="353535"/>
      </a:dk2>
      <a:lt2>
        <a:srgbClr val="F9EAC3"/>
      </a:lt2>
      <a:accent1>
        <a:srgbClr val="EFBC34"/>
      </a:accent1>
      <a:accent2>
        <a:srgbClr val="E27E07"/>
      </a:accent2>
      <a:accent3>
        <a:srgbClr val="B88232"/>
      </a:accent3>
      <a:accent4>
        <a:srgbClr val="8D2346"/>
      </a:accent4>
      <a:accent5>
        <a:srgbClr val="682324"/>
      </a:accent5>
      <a:accent6>
        <a:srgbClr val="4D4F53"/>
      </a:accent6>
      <a:hlink>
        <a:srgbClr val="E59810"/>
      </a:hlink>
      <a:folHlink>
        <a:srgbClr val="B88232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-72" charset="-128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and Rounds flyer template" id="{E1DDB18E-4693-4D17-83D4-7186BBEA6809}" vid="{5F8C1D5D-70D9-4952-AA02-EA9BE72D3E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ACF7DE059061479720CE03167179A5" ma:contentTypeVersion="14" ma:contentTypeDescription="Create a new document." ma:contentTypeScope="" ma:versionID="11bac7a74a8f3001d182997086bd2a5d">
  <xsd:schema xmlns:xsd="http://www.w3.org/2001/XMLSchema" xmlns:xs="http://www.w3.org/2001/XMLSchema" xmlns:p="http://schemas.microsoft.com/office/2006/metadata/properties" xmlns:ns2="1d2a89b0-96a1-4a10-a455-b0099fb3eb61" xmlns:ns3="7979a46a-17cb-4975-95c7-b05e8acaef1d" targetNamespace="http://schemas.microsoft.com/office/2006/metadata/properties" ma:root="true" ma:fieldsID="b3b5cb916109641ccef4553ef11f2db4" ns2:_="" ns3:_="">
    <xsd:import namespace="1d2a89b0-96a1-4a10-a455-b0099fb3eb61"/>
    <xsd:import namespace="7979a46a-17cb-4975-95c7-b05e8aca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PHIConfidenti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a89b0-96a1-4a10-a455-b0099fb3eb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6e18de-48a1-42b9-a3a2-ae2a5555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PHIConfidential" ma:index="21" nillable="true" ma:displayName="PHIConfidential" ma:internalName="PHIConfidentia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9a46a-17cb-4975-95c7-b05e8acaef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1884dba-acea-43eb-b190-1d78e2f5570d}" ma:internalName="TaxCatchAll" ma:showField="CatchAllData" ma:web="7979a46a-17cb-4975-95c7-b05e8acae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79a46a-17cb-4975-95c7-b05e8acaef1d" xsi:nil="true"/>
    <lcf76f155ced4ddcb4097134ff3c332f xmlns="1d2a89b0-96a1-4a10-a455-b0099fb3eb61">
      <Terms xmlns="http://schemas.microsoft.com/office/infopath/2007/PartnerControls"/>
    </lcf76f155ced4ddcb4097134ff3c332f>
    <PHIConfidential xmlns="1d2a89b0-96a1-4a10-a455-b0099fb3eb61" xsi:nil="true"/>
  </documentManagement>
</p:properties>
</file>

<file path=customXml/itemProps1.xml><?xml version="1.0" encoding="utf-8"?>
<ds:datastoreItem xmlns:ds="http://schemas.openxmlformats.org/officeDocument/2006/customXml" ds:itemID="{1C393805-BD18-4078-8721-D656F8F1F21E}"/>
</file>

<file path=customXml/itemProps2.xml><?xml version="1.0" encoding="utf-8"?>
<ds:datastoreItem xmlns:ds="http://schemas.openxmlformats.org/officeDocument/2006/customXml" ds:itemID="{CD621C56-606E-4459-9DE8-AB7656084738}"/>
</file>

<file path=customXml/itemProps3.xml><?xml version="1.0" encoding="utf-8"?>
<ds:datastoreItem xmlns:ds="http://schemas.openxmlformats.org/officeDocument/2006/customXml" ds:itemID="{352CF3F3-FC90-4A08-9977-174048D224F1}"/>
</file>

<file path=docProps/app.xml><?xml version="1.0" encoding="utf-8"?>
<Properties xmlns="http://schemas.openxmlformats.org/officeDocument/2006/extended-properties" xmlns:vt="http://schemas.openxmlformats.org/officeDocument/2006/docPropsVTypes">
  <Template>Grand Rounds flyer template</Template>
  <TotalTime>256</TotalTime>
  <Words>305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Cambria</vt:lpstr>
      <vt:lpstr>Times New Roman</vt:lpstr>
      <vt:lpstr>Wingdings</vt:lpstr>
      <vt:lpstr>Baker lectureship 2016</vt:lpstr>
      <vt:lpstr>PowerPoint Presentation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Plummer</dc:creator>
  <cp:lastModifiedBy>Bernadette Aulivola</cp:lastModifiedBy>
  <cp:revision>50</cp:revision>
  <cp:lastPrinted>2021-01-13T19:35:52Z</cp:lastPrinted>
  <dcterms:created xsi:type="dcterms:W3CDTF">2022-04-18T19:29:19Z</dcterms:created>
  <dcterms:modified xsi:type="dcterms:W3CDTF">2023-10-02T18:52:52Z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0x0101000DACF7DE059061479720CE03167179A5</vt:lpwstr>
  </property>
  <property fmtid="{D5CDD505-2E9C-101B-9397-08002B2CF9AE}" pid="3" name="Order">
    <vt:r8>1496800</vt:r8>
  </property>
  <property fmtid="{D5CDD505-2E9C-101B-9397-08002B2CF9AE}" pid="4" name="MediaServiceImageTags">
    <vt:lpwstr/>
  </property>
</Properties>
</file>