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234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3061" autoAdjust="0"/>
  </p:normalViewPr>
  <p:slideViewPr>
    <p:cSldViewPr>
      <p:cViewPr varScale="1">
        <p:scale>
          <a:sx n="118" d="100"/>
          <a:sy n="118" d="100"/>
        </p:scale>
        <p:origin x="10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3867"/>
          </a:xfrm>
          <a:prstGeom prst="rect">
            <a:avLst/>
          </a:prstGeom>
        </p:spPr>
        <p:txBody>
          <a:bodyPr vert="horz" lIns="91147" tIns="45574" rIns="91147" bIns="45574" rtlCol="0"/>
          <a:lstStyle>
            <a:lvl1pPr algn="l">
              <a:defRPr sz="1200"/>
            </a:lvl1pPr>
          </a:lstStyle>
          <a:p>
            <a:endParaRPr lang="en-US"/>
          </a:p>
        </p:txBody>
      </p:sp>
      <p:sp>
        <p:nvSpPr>
          <p:cNvPr id="3" name="Date Placeholder 2"/>
          <p:cNvSpPr>
            <a:spLocks noGrp="1"/>
          </p:cNvSpPr>
          <p:nvPr>
            <p:ph type="dt" idx="1"/>
          </p:nvPr>
        </p:nvSpPr>
        <p:spPr>
          <a:xfrm>
            <a:off x="3955953" y="0"/>
            <a:ext cx="3027466" cy="463867"/>
          </a:xfrm>
          <a:prstGeom prst="rect">
            <a:avLst/>
          </a:prstGeom>
        </p:spPr>
        <p:txBody>
          <a:bodyPr vert="horz" lIns="91147" tIns="45574" rIns="91147" bIns="45574" rtlCol="0"/>
          <a:lstStyle>
            <a:lvl1pPr algn="r">
              <a:defRPr sz="1200"/>
            </a:lvl1pPr>
          </a:lstStyle>
          <a:p>
            <a:fld id="{6DD5F17A-5021-4A2C-97CF-49135027A9F3}" type="datetimeFigureOut">
              <a:rPr lang="en-US" smtClean="0"/>
              <a:t>1/23/2023</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1147" tIns="45574" rIns="91147" bIns="45574" rtlCol="0" anchor="ctr"/>
          <a:lstStyle/>
          <a:p>
            <a:endParaRPr lang="en-US"/>
          </a:p>
        </p:txBody>
      </p:sp>
      <p:sp>
        <p:nvSpPr>
          <p:cNvPr id="5" name="Notes Placeholder 4"/>
          <p:cNvSpPr>
            <a:spLocks noGrp="1"/>
          </p:cNvSpPr>
          <p:nvPr>
            <p:ph type="body" sz="quarter" idx="3"/>
          </p:nvPr>
        </p:nvSpPr>
        <p:spPr>
          <a:xfrm>
            <a:off x="699133" y="4404359"/>
            <a:ext cx="5586735" cy="4171634"/>
          </a:xfrm>
          <a:prstGeom prst="rect">
            <a:avLst/>
          </a:prstGeom>
        </p:spPr>
        <p:txBody>
          <a:bodyPr vert="horz" lIns="91147" tIns="45574" rIns="91147" bIns="4557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05550"/>
            <a:ext cx="3027466" cy="463867"/>
          </a:xfrm>
          <a:prstGeom prst="rect">
            <a:avLst/>
          </a:prstGeom>
        </p:spPr>
        <p:txBody>
          <a:bodyPr vert="horz" lIns="91147" tIns="45574" rIns="91147" bIns="45574" rtlCol="0" anchor="b"/>
          <a:lstStyle>
            <a:lvl1pPr algn="l">
              <a:defRPr sz="1200"/>
            </a:lvl1pPr>
          </a:lstStyle>
          <a:p>
            <a:endParaRPr lang="en-US"/>
          </a:p>
        </p:txBody>
      </p:sp>
      <p:sp>
        <p:nvSpPr>
          <p:cNvPr id="7" name="Slide Number Placeholder 6"/>
          <p:cNvSpPr>
            <a:spLocks noGrp="1"/>
          </p:cNvSpPr>
          <p:nvPr>
            <p:ph type="sldNum" sz="quarter" idx="5"/>
          </p:nvPr>
        </p:nvSpPr>
        <p:spPr>
          <a:xfrm>
            <a:off x="3955953" y="8805550"/>
            <a:ext cx="3027466" cy="463867"/>
          </a:xfrm>
          <a:prstGeom prst="rect">
            <a:avLst/>
          </a:prstGeom>
        </p:spPr>
        <p:txBody>
          <a:bodyPr vert="horz" lIns="91147" tIns="45574" rIns="91147" bIns="45574" rtlCol="0" anchor="b"/>
          <a:lstStyle>
            <a:lvl1pPr algn="r">
              <a:defRPr sz="1200"/>
            </a:lvl1pPr>
          </a:lstStyle>
          <a:p>
            <a:fld id="{6B7D5A0A-AD8F-402A-9E99-400DB99DA5E3}" type="slidenum">
              <a:rPr lang="en-US" smtClean="0"/>
              <a:t>‹#›</a:t>
            </a:fld>
            <a:endParaRPr lang="en-US"/>
          </a:p>
        </p:txBody>
      </p:sp>
    </p:spTree>
    <p:extLst>
      <p:ext uri="{BB962C8B-B14F-4D97-AF65-F5344CB8AC3E}">
        <p14:creationId xmlns:p14="http://schemas.microsoft.com/office/powerpoint/2010/main" val="262347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7D5A0A-AD8F-402A-9E99-400DB99DA5E3}" type="slidenum">
              <a:rPr lang="en-US" smtClean="0"/>
              <a:t>1</a:t>
            </a:fld>
            <a:endParaRPr lang="en-US"/>
          </a:p>
        </p:txBody>
      </p:sp>
    </p:spTree>
    <p:extLst>
      <p:ext uri="{BB962C8B-B14F-4D97-AF65-F5344CB8AC3E}">
        <p14:creationId xmlns:p14="http://schemas.microsoft.com/office/powerpoint/2010/main" val="3169368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455613" y="1873250"/>
            <a:ext cx="8226425" cy="1143000"/>
          </a:xfrm>
        </p:spPr>
        <p:txBody>
          <a:bodyPr/>
          <a:lstStyle>
            <a:lvl1pPr>
              <a:defRPr/>
            </a:lvl1pPr>
          </a:lstStyle>
          <a:p>
            <a:pPr lvl="0"/>
            <a:r>
              <a:rPr lang="en-US" noProof="0" smtClean="0"/>
              <a:t>Click to edit Master title style</a:t>
            </a:r>
            <a:endParaRPr lang="en-US" noProof="0" dirty="0" smtClean="0"/>
          </a:p>
        </p:txBody>
      </p:sp>
      <p:sp>
        <p:nvSpPr>
          <p:cNvPr id="98307" name="Rectangle 3"/>
          <p:cNvSpPr>
            <a:spLocks noGrp="1" noChangeArrowheads="1"/>
          </p:cNvSpPr>
          <p:nvPr>
            <p:ph type="subTitle" idx="1"/>
          </p:nvPr>
        </p:nvSpPr>
        <p:spPr>
          <a:xfrm>
            <a:off x="455613" y="3427413"/>
            <a:ext cx="8226425" cy="685800"/>
          </a:xfrm>
        </p:spPr>
        <p:txBody>
          <a:bodyPr/>
          <a:lstStyle>
            <a:lvl1pPr marL="0" indent="0">
              <a:buFontTx/>
              <a:buNone/>
              <a:defRPr/>
            </a:lvl1pPr>
          </a:lstStyle>
          <a:p>
            <a:pPr lvl="0"/>
            <a:r>
              <a:rPr lang="en-US" noProof="0" smtClean="0"/>
              <a:t>Click to edit Master subtitle style</a:t>
            </a:r>
          </a:p>
        </p:txBody>
      </p:sp>
      <p:sp>
        <p:nvSpPr>
          <p:cNvPr id="4" name="Date Placeholder 3"/>
          <p:cNvSpPr>
            <a:spLocks noGrp="1" noChangeArrowheads="1"/>
          </p:cNvSpPr>
          <p:nvPr>
            <p:ph type="dt" sz="half" idx="10"/>
          </p:nvPr>
        </p:nvSpPr>
        <p:spPr bwMode="auto">
          <a:xfrm>
            <a:off x="457200" y="5711825"/>
            <a:ext cx="5484813" cy="5667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2400" smtClean="0">
                <a:solidFill>
                  <a:srgbClr val="4D4F53"/>
                </a:solidFill>
              </a:defRPr>
            </a:lvl1pPr>
          </a:lstStyle>
          <a:p>
            <a:pPr fontAlgn="base">
              <a:spcBef>
                <a:spcPct val="0"/>
              </a:spcBef>
              <a:spcAft>
                <a:spcPct val="0"/>
              </a:spcAft>
              <a:defRPr/>
            </a:pPr>
            <a:fld id="{B7160971-DC43-A644-B293-8B4C7D91A6C7}" type="datetime4">
              <a:rPr lang="en-US">
                <a:ea typeface="ＭＳ Ｐゴシック" charset="0"/>
              </a:rPr>
              <a:pPr fontAlgn="base">
                <a:spcBef>
                  <a:spcPct val="0"/>
                </a:spcBef>
                <a:spcAft>
                  <a:spcPct val="0"/>
                </a:spcAft>
                <a:defRPr/>
              </a:pPr>
              <a:t>January 23, 2023</a:t>
            </a:fld>
            <a:endParaRPr lang="en-US">
              <a:ea typeface="ＭＳ Ｐゴシック" charset="0"/>
            </a:endParaRPr>
          </a:p>
        </p:txBody>
      </p:sp>
    </p:spTree>
    <p:extLst>
      <p:ext uri="{BB962C8B-B14F-4D97-AF65-F5344CB8AC3E}">
        <p14:creationId xmlns:p14="http://schemas.microsoft.com/office/powerpoint/2010/main" val="220395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769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08150"/>
            <a:ext cx="40386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8150"/>
            <a:ext cx="4038600" cy="4341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2887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81141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633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442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66738"/>
            <a:ext cx="8229600"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457200" y="1708150"/>
            <a:ext cx="8229600" cy="434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304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ＭＳ Ｐゴシック" charset="0"/>
          <a:cs typeface="ＭＳ Ｐゴシック" charset="0"/>
        </a:defRPr>
      </a:lvl1pPr>
      <a:lvl2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3600" b="1">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Blip>
          <a:blip r:embed="rId10"/>
        </a:buBlip>
        <a:defRPr sz="2800">
          <a:solidFill>
            <a:srgbClr val="8D234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Blip>
          <a:blip r:embed="rId11"/>
        </a:buBlip>
        <a:defRPr sz="2400">
          <a:solidFill>
            <a:srgbClr val="4D4F53"/>
          </a:solidFill>
          <a:latin typeface="+mn-lt"/>
          <a:ea typeface="ＭＳ Ｐゴシック" charset="0"/>
        </a:defRPr>
      </a:lvl2pPr>
      <a:lvl3pPr marL="1143000" indent="-228600" algn="l" rtl="0" eaLnBrk="1" fontAlgn="base" hangingPunct="1">
        <a:spcBef>
          <a:spcPct val="20000"/>
        </a:spcBef>
        <a:spcAft>
          <a:spcPct val="0"/>
        </a:spcAft>
        <a:buBlip>
          <a:blip r:embed="rId12"/>
        </a:buBlip>
        <a:defRPr sz="2200">
          <a:solidFill>
            <a:srgbClr val="B88232"/>
          </a:solidFill>
          <a:latin typeface="+mn-lt"/>
          <a:ea typeface="ＭＳ Ｐゴシック" charset="0"/>
        </a:defRPr>
      </a:lvl3pPr>
      <a:lvl4pPr marL="1600200" indent="-228600" algn="l" rtl="0" eaLnBrk="1" fontAlgn="base" hangingPunct="1">
        <a:spcBef>
          <a:spcPct val="20000"/>
        </a:spcBef>
        <a:spcAft>
          <a:spcPct val="0"/>
        </a:spcAft>
        <a:buFont typeface="Wingdings" charset="0"/>
        <a:buChar char="§"/>
        <a:defRPr sz="2000">
          <a:solidFill>
            <a:srgbClr val="4D4F53"/>
          </a:solidFill>
          <a:latin typeface="+mn-lt"/>
          <a:ea typeface="ＭＳ Ｐゴシック" charset="0"/>
        </a:defRPr>
      </a:lvl4pPr>
      <a:lvl5pPr marL="2057400" indent="-228600" algn="l" rtl="0" eaLnBrk="1" fontAlgn="base" hangingPunct="1">
        <a:spcBef>
          <a:spcPct val="20000"/>
        </a:spcBef>
        <a:spcAft>
          <a:spcPct val="0"/>
        </a:spcAft>
        <a:buFont typeface="Wingdings" charset="0"/>
        <a:buChar char="ú"/>
        <a:defRPr>
          <a:solidFill>
            <a:srgbClr val="4D4F53"/>
          </a:solidFill>
          <a:latin typeface="+mn-lt"/>
          <a:ea typeface="ＭＳ Ｐゴシック" charset="0"/>
        </a:defRPr>
      </a:lvl5pPr>
      <a:lvl6pPr marL="2514600" indent="-228600" algn="l" rtl="0" eaLnBrk="1" fontAlgn="base" hangingPunct="1">
        <a:spcBef>
          <a:spcPct val="20000"/>
        </a:spcBef>
        <a:spcAft>
          <a:spcPct val="0"/>
        </a:spcAft>
        <a:buFont typeface="Wingdings" pitchFamily="2" charset="2"/>
        <a:buChar char="ú"/>
        <a:defRPr>
          <a:solidFill>
            <a:srgbClr val="4D4F53"/>
          </a:solidFill>
          <a:latin typeface="+mn-lt"/>
        </a:defRPr>
      </a:lvl6pPr>
      <a:lvl7pPr marL="2971800" indent="-228600" algn="l" rtl="0" eaLnBrk="1" fontAlgn="base" hangingPunct="1">
        <a:spcBef>
          <a:spcPct val="20000"/>
        </a:spcBef>
        <a:spcAft>
          <a:spcPct val="0"/>
        </a:spcAft>
        <a:buFont typeface="Wingdings" pitchFamily="2" charset="2"/>
        <a:buChar char="ú"/>
        <a:defRPr>
          <a:solidFill>
            <a:srgbClr val="4D4F53"/>
          </a:solidFill>
          <a:latin typeface="+mn-lt"/>
        </a:defRPr>
      </a:lvl7pPr>
      <a:lvl8pPr marL="3429000" indent="-228600" algn="l" rtl="0" eaLnBrk="1" fontAlgn="base" hangingPunct="1">
        <a:spcBef>
          <a:spcPct val="20000"/>
        </a:spcBef>
        <a:spcAft>
          <a:spcPct val="0"/>
        </a:spcAft>
        <a:buFont typeface="Wingdings" pitchFamily="2" charset="2"/>
        <a:buChar char="ú"/>
        <a:defRPr>
          <a:solidFill>
            <a:srgbClr val="4D4F53"/>
          </a:solidFill>
          <a:latin typeface="+mn-lt"/>
        </a:defRPr>
      </a:lvl8pPr>
      <a:lvl9pPr marL="3886200" indent="-228600" algn="l" rtl="0" eaLnBrk="1" fontAlgn="base" hangingPunct="1">
        <a:spcBef>
          <a:spcPct val="20000"/>
        </a:spcBef>
        <a:spcAft>
          <a:spcPct val="0"/>
        </a:spcAft>
        <a:buFont typeface="Wingdings" pitchFamily="2" charset="2"/>
        <a:buChar char="ú"/>
        <a:defRPr>
          <a:solidFill>
            <a:srgbClr val="4D4F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9" y="3197796"/>
            <a:ext cx="9153526" cy="461665"/>
          </a:xfrm>
          <a:prstGeom prst="rect">
            <a:avLst/>
          </a:prstGeom>
          <a:noFill/>
        </p:spPr>
        <p:txBody>
          <a:bodyPr wrap="square" rtlCol="0">
            <a:spAutoFit/>
          </a:bodyPr>
          <a:lstStyle/>
          <a:p>
            <a:pPr lvl="0" algn="ctr" fontAlgn="base"/>
            <a:r>
              <a:rPr lang="en-US" sz="2400" b="1" dirty="0" smtClean="0"/>
              <a:t>Advancing </a:t>
            </a:r>
            <a:r>
              <a:rPr lang="en-US" sz="2400" b="1" dirty="0"/>
              <a:t>C</a:t>
            </a:r>
            <a:r>
              <a:rPr lang="en-US" sz="2400" b="1" dirty="0" smtClean="0"/>
              <a:t>hange </a:t>
            </a:r>
            <a:r>
              <a:rPr lang="en-US" sz="2400" b="1" dirty="0"/>
              <a:t>with </a:t>
            </a:r>
            <a:r>
              <a:rPr lang="en-US" sz="2400" b="1" dirty="0" smtClean="0"/>
              <a:t>Evidence</a:t>
            </a:r>
            <a:r>
              <a:rPr lang="en-US" sz="2400" b="1" dirty="0"/>
              <a:t>, </a:t>
            </a:r>
            <a:r>
              <a:rPr lang="en-US" sz="2400" b="1" dirty="0" smtClean="0"/>
              <a:t>Courage</a:t>
            </a:r>
            <a:r>
              <a:rPr lang="en-US" sz="2400" b="1" dirty="0"/>
              <a:t>, and </a:t>
            </a:r>
            <a:r>
              <a:rPr lang="en-US" sz="2400" b="1" dirty="0" smtClean="0"/>
              <a:t>Compassion</a:t>
            </a:r>
            <a:endParaRPr lang="en-US" sz="2400" b="1" kern="0" dirty="0">
              <a:solidFill>
                <a:srgbClr val="8D2346"/>
              </a:solidFill>
              <a:ea typeface="ＭＳ Ｐゴシック" charset="0"/>
            </a:endParaRPr>
          </a:p>
        </p:txBody>
      </p:sp>
      <p:sp>
        <p:nvSpPr>
          <p:cNvPr id="5" name="TextBox 4"/>
          <p:cNvSpPr txBox="1"/>
          <p:nvPr/>
        </p:nvSpPr>
        <p:spPr>
          <a:xfrm>
            <a:off x="-9526" y="1451570"/>
            <a:ext cx="9153526" cy="661720"/>
          </a:xfrm>
          <a:prstGeom prst="rect">
            <a:avLst/>
          </a:prstGeom>
          <a:noFill/>
        </p:spPr>
        <p:txBody>
          <a:bodyPr wrap="square" rtlCol="0">
            <a:spAutoFit/>
          </a:bodyPr>
          <a:lstStyle/>
          <a:p>
            <a:pPr algn="ctr">
              <a:spcBef>
                <a:spcPct val="0"/>
              </a:spcBef>
            </a:pPr>
            <a:r>
              <a:rPr lang="en-US" altLang="en-US" sz="2200" b="1" dirty="0" smtClean="0">
                <a:solidFill>
                  <a:schemeClr val="accent4"/>
                </a:solidFill>
              </a:rPr>
              <a:t>Department of </a:t>
            </a:r>
            <a:r>
              <a:rPr lang="en-US" altLang="en-US" sz="2200" b="1" dirty="0" smtClean="0">
                <a:solidFill>
                  <a:schemeClr val="accent4"/>
                </a:solidFill>
              </a:rPr>
              <a:t>Surgery Grand </a:t>
            </a:r>
            <a:r>
              <a:rPr lang="en-US" altLang="en-US" sz="2200" b="1" dirty="0" smtClean="0">
                <a:solidFill>
                  <a:schemeClr val="accent4"/>
                </a:solidFill>
              </a:rPr>
              <a:t>Rounds</a:t>
            </a:r>
          </a:p>
          <a:p>
            <a:pPr algn="ctr">
              <a:spcBef>
                <a:spcPct val="0"/>
              </a:spcBef>
            </a:pPr>
            <a:r>
              <a:rPr lang="en-US" sz="1500" b="1" kern="1400" dirty="0" smtClean="0">
                <a:solidFill>
                  <a:schemeClr val="accent4"/>
                </a:solidFill>
                <a:ea typeface="ＭＳ Ｐゴシック" charset="0"/>
              </a:rPr>
              <a:t>Wednesday February </a:t>
            </a:r>
            <a:r>
              <a:rPr lang="en-US" sz="1500" b="1" kern="1400" dirty="0" smtClean="0">
                <a:solidFill>
                  <a:schemeClr val="accent4"/>
                </a:solidFill>
                <a:ea typeface="ＭＳ Ｐゴシック" charset="0"/>
              </a:rPr>
              <a:t>8 </a:t>
            </a:r>
            <a:r>
              <a:rPr lang="en-US" sz="900" kern="1400" baseline="30000" dirty="0" smtClean="0">
                <a:solidFill>
                  <a:schemeClr val="accent4"/>
                </a:solidFill>
                <a:ea typeface="ＭＳ Ｐゴシック" charset="0"/>
              </a:rPr>
              <a:t>●</a:t>
            </a:r>
            <a:r>
              <a:rPr lang="en-US" sz="1500" b="1" kern="1400" dirty="0" smtClean="0">
                <a:solidFill>
                  <a:schemeClr val="accent4"/>
                </a:solidFill>
                <a:ea typeface="ＭＳ Ｐゴシック" charset="0"/>
              </a:rPr>
              <a:t> </a:t>
            </a:r>
            <a:r>
              <a:rPr lang="en-US" sz="1500" b="1" kern="1400" dirty="0">
                <a:solidFill>
                  <a:schemeClr val="accent4"/>
                </a:solidFill>
                <a:ea typeface="ＭＳ Ｐゴシック" charset="0"/>
              </a:rPr>
              <a:t>8:00-9:00 am </a:t>
            </a:r>
            <a:r>
              <a:rPr lang="en-US" sz="900" kern="1400" baseline="30000" dirty="0">
                <a:solidFill>
                  <a:schemeClr val="accent4"/>
                </a:solidFill>
                <a:ea typeface="ＭＳ Ｐゴシック" charset="0"/>
              </a:rPr>
              <a:t>●</a:t>
            </a:r>
            <a:r>
              <a:rPr lang="en-US" sz="1500" b="1" kern="1400" dirty="0">
                <a:solidFill>
                  <a:schemeClr val="accent4"/>
                </a:solidFill>
                <a:ea typeface="ＭＳ Ｐゴシック" charset="0"/>
              </a:rPr>
              <a:t> </a:t>
            </a:r>
            <a:r>
              <a:rPr lang="en-US" sz="1500" b="1" kern="1400" dirty="0" smtClean="0">
                <a:solidFill>
                  <a:schemeClr val="accent4"/>
                </a:solidFill>
                <a:ea typeface="ＭＳ Ｐゴシック" charset="0"/>
              </a:rPr>
              <a:t>SSOM 390</a:t>
            </a:r>
            <a:endParaRPr lang="en-US" sz="1500" b="1" kern="1400" dirty="0" smtClean="0">
              <a:solidFill>
                <a:schemeClr val="accent4"/>
              </a:solidFill>
              <a:ea typeface="ＭＳ Ｐゴシック" charset="0"/>
            </a:endParaRPr>
          </a:p>
        </p:txBody>
      </p:sp>
      <p:sp>
        <p:nvSpPr>
          <p:cNvPr id="4" name="TextBox 3"/>
          <p:cNvSpPr txBox="1"/>
          <p:nvPr/>
        </p:nvSpPr>
        <p:spPr>
          <a:xfrm>
            <a:off x="-9526" y="2133147"/>
            <a:ext cx="9153526" cy="1077218"/>
          </a:xfrm>
          <a:prstGeom prst="rect">
            <a:avLst/>
          </a:prstGeom>
          <a:noFill/>
        </p:spPr>
        <p:txBody>
          <a:bodyPr wrap="square" rtlCol="0">
            <a:spAutoFit/>
          </a:bodyPr>
          <a:lstStyle/>
          <a:p>
            <a:pPr algn="ctr" hangingPunct="0"/>
            <a:r>
              <a:rPr lang="de-DE" sz="2200" b="1" dirty="0" smtClean="0">
                <a:solidFill>
                  <a:srgbClr val="000000"/>
                </a:solidFill>
              </a:rPr>
              <a:t>Julie Ann Sosa, </a:t>
            </a:r>
            <a:r>
              <a:rPr lang="de-DE" sz="2200" b="1" dirty="0">
                <a:solidFill>
                  <a:srgbClr val="000000"/>
                </a:solidFill>
              </a:rPr>
              <a:t>MD, </a:t>
            </a:r>
            <a:r>
              <a:rPr lang="de-DE" sz="2200" b="1" dirty="0" smtClean="0">
                <a:solidFill>
                  <a:srgbClr val="000000"/>
                </a:solidFill>
              </a:rPr>
              <a:t>MA, FACS</a:t>
            </a:r>
            <a:r>
              <a:rPr lang="de-DE" sz="2200" b="1" dirty="0">
                <a:solidFill>
                  <a:srgbClr val="000000"/>
                </a:solidFill>
              </a:rPr>
              <a:t>, </a:t>
            </a:r>
            <a:r>
              <a:rPr lang="de-DE" sz="2200" b="1" dirty="0" smtClean="0">
                <a:solidFill>
                  <a:srgbClr val="000000"/>
                </a:solidFill>
              </a:rPr>
              <a:t>FSSO, MAMSE</a:t>
            </a:r>
            <a:r>
              <a:rPr lang="en-US" sz="2800" b="1" dirty="0">
                <a:solidFill>
                  <a:srgbClr val="000000"/>
                </a:solidFill>
              </a:rPr>
              <a:t/>
            </a:r>
            <a:br>
              <a:rPr lang="en-US" sz="2800" b="1" dirty="0">
                <a:solidFill>
                  <a:srgbClr val="000000"/>
                </a:solidFill>
              </a:rPr>
            </a:br>
            <a:r>
              <a:rPr lang="en-US" sz="1400" b="1" dirty="0"/>
              <a:t>Leon Goldman MD Distinguished Professor of </a:t>
            </a:r>
            <a:r>
              <a:rPr lang="en-US" sz="1400" b="1" dirty="0" smtClean="0"/>
              <a:t>Surgery</a:t>
            </a:r>
          </a:p>
          <a:p>
            <a:pPr algn="ctr" hangingPunct="0"/>
            <a:r>
              <a:rPr lang="en-US" sz="1400" b="1" dirty="0" smtClean="0"/>
              <a:t>Chair</a:t>
            </a:r>
            <a:r>
              <a:rPr lang="en-US" sz="1400" b="1" dirty="0"/>
              <a:t>, Department of </a:t>
            </a:r>
            <a:r>
              <a:rPr lang="en-US" sz="1400" b="1" dirty="0" smtClean="0"/>
              <a:t>Surgery</a:t>
            </a:r>
          </a:p>
          <a:p>
            <a:pPr algn="ctr" hangingPunct="0"/>
            <a:r>
              <a:rPr lang="en-US" sz="1400" b="1" dirty="0" smtClean="0"/>
              <a:t>University </a:t>
            </a:r>
            <a:r>
              <a:rPr lang="en-US" sz="1400" b="1" smtClean="0"/>
              <a:t>of California </a:t>
            </a:r>
            <a:r>
              <a:rPr lang="en-US" sz="1400" b="1" dirty="0" smtClean="0"/>
              <a:t>San Francisco</a:t>
            </a:r>
            <a:endParaRPr lang="en-US" sz="1400" b="1" dirty="0"/>
          </a:p>
        </p:txBody>
      </p:sp>
      <p:sp>
        <p:nvSpPr>
          <p:cNvPr id="8" name="TextBox 7">
            <a:extLst>
              <a:ext uri="{FF2B5EF4-FFF2-40B4-BE49-F238E27FC236}">
                <a16:creationId xmlns:a16="http://schemas.microsoft.com/office/drawing/2014/main" id="{919F47E3-9F89-4844-93A3-A2F600A0702D}"/>
              </a:ext>
            </a:extLst>
          </p:cNvPr>
          <p:cNvSpPr txBox="1"/>
          <p:nvPr/>
        </p:nvSpPr>
        <p:spPr>
          <a:xfrm>
            <a:off x="2362200" y="3659461"/>
            <a:ext cx="6684719" cy="2839239"/>
          </a:xfrm>
          <a:prstGeom prst="rect">
            <a:avLst/>
          </a:prstGeom>
          <a:noFill/>
        </p:spPr>
        <p:txBody>
          <a:bodyPr wrap="square">
            <a:spAutoFit/>
          </a:bodyPr>
          <a:lstStyle/>
          <a:p>
            <a:r>
              <a:rPr lang="en-US" sz="1050" dirty="0" smtClean="0"/>
              <a:t>Dr. Julie </a:t>
            </a:r>
            <a:r>
              <a:rPr lang="en-US" sz="1050" dirty="0" smtClean="0"/>
              <a:t>Ann </a:t>
            </a:r>
            <a:r>
              <a:rPr lang="en-US" sz="1050" dirty="0" smtClean="0"/>
              <a:t>Sosa is </a:t>
            </a:r>
            <a:r>
              <a:rPr lang="en-US" sz="1050" dirty="0" smtClean="0"/>
              <a:t>the Leon Goldman MD Distinguished Professor of Surgery and Chair of the Department of Surgery at the University of California San </a:t>
            </a:r>
            <a:r>
              <a:rPr lang="en-US" sz="1050" dirty="0" smtClean="0"/>
              <a:t>Francisco, </a:t>
            </a:r>
            <a:r>
              <a:rPr lang="en-US" sz="1050" dirty="0" smtClean="0"/>
              <a:t>where she is also a Professor in the Department of Medicine and affiliated faculty for the Philip R. Lee Institute for Health Policy Studies. </a:t>
            </a:r>
            <a:r>
              <a:rPr lang="en-US" sz="1050" dirty="0" smtClean="0"/>
              <a:t>Her </a:t>
            </a:r>
            <a:r>
              <a:rPr lang="en-US" sz="1050" dirty="0" smtClean="0"/>
              <a:t>clinical interest is in endocrine surgery, with a focus in thyroid cancer. She is an NIH- and FDA-funded investigator and author of more than 340 peer-reviewed publications and 80 book chapters and reviews, all largely focused on outcomes research, health care delivery, hyperparathyroidism, and thyroid cancer, with a focus on clinical trials. She has authored or edited 7 books. Dr Sosa is Treasurer of the American Thyroid Association (ATA) and serves on the Board of Directors/Executive Council of the ATA and International Thyroid Oncology Group, as well as practice guidelines committees for the ATA, NCCN, and the American Association of Endocrine Surgeons; for the ATA, she is </a:t>
            </a:r>
            <a:r>
              <a:rPr lang="en-US" sz="1050" dirty="0" smtClean="0"/>
              <a:t>chair of </a:t>
            </a:r>
            <a:r>
              <a:rPr lang="en-US" sz="1050" dirty="0" smtClean="0"/>
              <a:t>the committee responsible for writing the next iteration of differentiated thyroid cancer guidelines. She is the Editor-in-Chief of the </a:t>
            </a:r>
            <a:r>
              <a:rPr lang="en-US" sz="1050" i="1" dirty="0" smtClean="0"/>
              <a:t>World Journal of Surgery</a:t>
            </a:r>
            <a:r>
              <a:rPr lang="en-US" sz="1050" dirty="0" smtClean="0"/>
              <a:t> and is an editor of </a:t>
            </a:r>
            <a:r>
              <a:rPr lang="en-US" sz="1050" i="1" dirty="0" smtClean="0"/>
              <a:t>Greenfield’s Surgery: Scientific Principles and Practice</a:t>
            </a:r>
            <a:r>
              <a:rPr lang="en-US" sz="1050" dirty="0" smtClean="0"/>
              <a:t>. She has mentored more than 90 students, residents, and fellows, for which she was recognized with induction as a full member to the American College of Surgeons Academy of Master Educators in 2020, and with the Lewis E. </a:t>
            </a:r>
            <a:r>
              <a:rPr lang="en-US" sz="1050" dirty="0" err="1" smtClean="0"/>
              <a:t>Braverman</a:t>
            </a:r>
            <a:r>
              <a:rPr lang="en-US" sz="1050" dirty="0" smtClean="0"/>
              <a:t> Distinguished Lectureship Award from the ATA in 2017. Dr Sosa was born in Montreal and raised in upstate New York. She received her AB at Princeton, MA at Oxford, and MD at Johns Hopkins, where she completed the Halsted residency and a fellowship.</a:t>
            </a:r>
            <a:endParaRPr lang="en-US" sz="1050" dirty="0"/>
          </a:p>
        </p:txBody>
      </p:sp>
      <p:sp>
        <p:nvSpPr>
          <p:cNvPr id="9" name="Rectangle 8"/>
          <p:cNvSpPr/>
          <p:nvPr/>
        </p:nvSpPr>
        <p:spPr>
          <a:xfrm>
            <a:off x="152400" y="416005"/>
            <a:ext cx="5943600" cy="584775"/>
          </a:xfrm>
          <a:prstGeom prst="rect">
            <a:avLst/>
          </a:prstGeom>
        </p:spPr>
        <p:txBody>
          <a:bodyPr wrap="square">
            <a:spAutoFit/>
          </a:bodyPr>
          <a:lstStyle/>
          <a:p>
            <a:r>
              <a:rPr lang="en-US" b="1" dirty="0" smtClean="0">
                <a:solidFill>
                  <a:schemeClr val="bg1"/>
                </a:solidFill>
                <a:latin typeface="Arial" panose="020B0604020202020204" pitchFamily="34" charset="0"/>
                <a:cs typeface="Arial" panose="020B0604020202020204" pitchFamily="34" charset="0"/>
              </a:rPr>
              <a:t>2023 </a:t>
            </a:r>
            <a:r>
              <a:rPr lang="en-US" b="1" dirty="0">
                <a:solidFill>
                  <a:schemeClr val="bg1"/>
                </a:solidFill>
                <a:latin typeface="Arial" panose="020B0604020202020204" pitchFamily="34" charset="0"/>
                <a:cs typeface="Arial" panose="020B0604020202020204" pitchFamily="34" charset="0"/>
              </a:rPr>
              <a:t>Annual Women in Surgery Visiting Lecturer</a:t>
            </a:r>
          </a:p>
          <a:p>
            <a:r>
              <a:rPr lang="en-US" sz="1400" i="1" dirty="0">
                <a:solidFill>
                  <a:schemeClr val="bg1"/>
                </a:solidFill>
                <a:latin typeface="Arial" panose="020B0604020202020204" pitchFamily="34" charset="0"/>
                <a:cs typeface="Arial" panose="020B0604020202020204" pitchFamily="34" charset="0"/>
              </a:rPr>
              <a:t>Sponsored by the Loyola Women in Surgery Group</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1766" r="14705"/>
          <a:stretch/>
        </p:blipFill>
        <p:spPr>
          <a:xfrm>
            <a:off x="152400" y="3810000"/>
            <a:ext cx="2093424" cy="2415435"/>
          </a:xfrm>
          <a:prstGeom prst="rect">
            <a:avLst/>
          </a:prstGeom>
        </p:spPr>
      </p:pic>
    </p:spTree>
    <p:extLst>
      <p:ext uri="{BB962C8B-B14F-4D97-AF65-F5344CB8AC3E}">
        <p14:creationId xmlns:p14="http://schemas.microsoft.com/office/powerpoint/2010/main" val="233007242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ker lectureship 2016">
  <a:themeElements>
    <a:clrScheme name="LUHS">
      <a:dk1>
        <a:srgbClr val="353535"/>
      </a:dk1>
      <a:lt1>
        <a:srgbClr val="FFFFFF"/>
      </a:lt1>
      <a:dk2>
        <a:srgbClr val="353535"/>
      </a:dk2>
      <a:lt2>
        <a:srgbClr val="F9EAC3"/>
      </a:lt2>
      <a:accent1>
        <a:srgbClr val="EFBC34"/>
      </a:accent1>
      <a:accent2>
        <a:srgbClr val="E27E07"/>
      </a:accent2>
      <a:accent3>
        <a:srgbClr val="B88232"/>
      </a:accent3>
      <a:accent4>
        <a:srgbClr val="8D2346"/>
      </a:accent4>
      <a:accent5>
        <a:srgbClr val="682324"/>
      </a:accent5>
      <a:accent6>
        <a:srgbClr val="4D4F53"/>
      </a:accent6>
      <a:hlink>
        <a:srgbClr val="E59810"/>
      </a:hlink>
      <a:folHlink>
        <a:srgbClr val="B88232"/>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ea typeface="ＭＳ Ｐゴシック" pitchFamily="-72"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Arial" charset="0"/>
            <a:ea typeface="ＭＳ Ｐゴシック" pitchFamily="-72" charset="-128"/>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ACF7DE059061479720CE03167179A5" ma:contentTypeVersion="14" ma:contentTypeDescription="Create a new document." ma:contentTypeScope="" ma:versionID="11bac7a74a8f3001d182997086bd2a5d">
  <xsd:schema xmlns:xsd="http://www.w3.org/2001/XMLSchema" xmlns:xs="http://www.w3.org/2001/XMLSchema" xmlns:p="http://schemas.microsoft.com/office/2006/metadata/properties" xmlns:ns2="1d2a89b0-96a1-4a10-a455-b0099fb3eb61" xmlns:ns3="7979a46a-17cb-4975-95c7-b05e8acaef1d" targetNamespace="http://schemas.microsoft.com/office/2006/metadata/properties" ma:root="true" ma:fieldsID="b3b5cb916109641ccef4553ef11f2db4" ns2:_="" ns3:_="">
    <xsd:import namespace="1d2a89b0-96a1-4a10-a455-b0099fb3eb61"/>
    <xsd:import namespace="7979a46a-17cb-4975-95c7-b05e8acaef1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element ref="ns2:PHIConfidenti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2a89b0-96a1-4a10-a455-b0099fb3e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56e18de-48a1-42b9-a3a2-ae2a5555623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PHIConfidential" ma:index="21" nillable="true" ma:displayName="PHIConfidential" ma:internalName="PHIConfidential">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79a46a-17cb-4975-95c7-b05e8acaef1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1884dba-acea-43eb-b190-1d78e2f5570d}" ma:internalName="TaxCatchAll" ma:showField="CatchAllData" ma:web="7979a46a-17cb-4975-95c7-b05e8acaef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79a46a-17cb-4975-95c7-b05e8acaef1d" xsi:nil="true"/>
    <lcf76f155ced4ddcb4097134ff3c332f xmlns="1d2a89b0-96a1-4a10-a455-b0099fb3eb61">
      <Terms xmlns="http://schemas.microsoft.com/office/infopath/2007/PartnerControls"/>
    </lcf76f155ced4ddcb4097134ff3c332f>
    <PHIConfidential xmlns="1d2a89b0-96a1-4a10-a455-b0099fb3eb61" xsi:nil="true"/>
  </documentManagement>
</p:properties>
</file>

<file path=customXml/itemProps1.xml><?xml version="1.0" encoding="utf-8"?>
<ds:datastoreItem xmlns:ds="http://schemas.openxmlformats.org/officeDocument/2006/customXml" ds:itemID="{01CC8B7C-39DC-489F-8284-8FAC6C620E00}"/>
</file>

<file path=customXml/itemProps2.xml><?xml version="1.0" encoding="utf-8"?>
<ds:datastoreItem xmlns:ds="http://schemas.openxmlformats.org/officeDocument/2006/customXml" ds:itemID="{8B4C1189-FC73-43B6-93DD-201220A8FB33}"/>
</file>

<file path=customXml/itemProps3.xml><?xml version="1.0" encoding="utf-8"?>
<ds:datastoreItem xmlns:ds="http://schemas.openxmlformats.org/officeDocument/2006/customXml" ds:itemID="{4FE2DF05-FE3D-407F-B4B2-9E2DA1558C3B}"/>
</file>

<file path=docProps/app.xml><?xml version="1.0" encoding="utf-8"?>
<Properties xmlns="http://schemas.openxmlformats.org/officeDocument/2006/extended-properties" xmlns:vt="http://schemas.openxmlformats.org/officeDocument/2006/docPropsVTypes">
  <TotalTime>2964</TotalTime>
  <Words>381</Words>
  <Application>Microsoft Office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Wingdings</vt:lpstr>
      <vt:lpstr>Baker lectureship 2016</vt:lpstr>
      <vt:lpstr>PowerPoint Presentation</vt:lpstr>
    </vt:vector>
  </TitlesOfParts>
  <Company>Loyola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Visiting Professor Karl Illig, MD Professor Of Surgery Director, Division of Vascular Surgery University of Southern Florida, Tampa  “ Thoracic Outlet Syndrome”</dc:title>
  <dc:creator>Loyola Medicine</dc:creator>
  <cp:lastModifiedBy>Bernadette Aulivola</cp:lastModifiedBy>
  <cp:revision>213</cp:revision>
  <cp:lastPrinted>2021-01-13T19:35:52Z</cp:lastPrinted>
  <dcterms:created xsi:type="dcterms:W3CDTF">2017-04-06T20:08:35Z</dcterms:created>
  <dcterms:modified xsi:type="dcterms:W3CDTF">2023-01-24T01:41:03Z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0x0101000DACF7DE059061479720CE03167179A5</vt:lpwstr>
  </property>
  <property fmtid="{D5CDD505-2E9C-101B-9397-08002B2CF9AE}" pid="3" name="Order">
    <vt:r8>1495800</vt:r8>
  </property>
  <property fmtid="{D5CDD505-2E9C-101B-9397-08002B2CF9AE}" pid="4" name="MediaServiceImageTags">
    <vt:lpwstr/>
  </property>
</Properties>
</file>